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0725"/>
            <a:ext cx="23082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olonialuruguay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703362"/>
            <a:ext cx="3000372" cy="1428761"/>
          </a:xfrm>
        </p:spPr>
        <p:txBody>
          <a:bodyPr>
            <a:normAutofit/>
          </a:bodyPr>
          <a:lstStyle/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" sz="1000" b="1" dirty="0">
                <a:solidFill>
                  <a:schemeClr val="tx1"/>
                </a:solidFill>
              </a:rPr>
              <a:t>Marca: Puerto Sauce</a:t>
            </a:r>
          </a:p>
          <a:p>
            <a:pPr algn="just">
              <a:spcBef>
                <a:spcPts val="0"/>
              </a:spcBef>
            </a:pPr>
            <a:r>
              <a:rPr lang="es-ES" sz="1000" dirty="0">
                <a:solidFill>
                  <a:schemeClr val="tx1"/>
                </a:solidFill>
              </a:rPr>
              <a:t>Queso procesado pasteurizado.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por trituración, mezcla, fusión y emulsión por </a:t>
            </a:r>
            <a:r>
              <a:rPr lang="es-ES" sz="1000" dirty="0" err="1">
                <a:solidFill>
                  <a:schemeClr val="tx1"/>
                </a:solidFill>
              </a:rPr>
              <a:t>tempertatura</a:t>
            </a:r>
            <a:r>
              <a:rPr lang="es-ES" sz="1000" dirty="0">
                <a:solidFill>
                  <a:schemeClr val="tx1"/>
                </a:solidFill>
              </a:rPr>
              <a:t> y agentes emulsionantes de diferentes variedades de queso y otros ingredientes</a:t>
            </a:r>
          </a:p>
          <a:p>
            <a:pPr algn="just"/>
            <a:endParaRPr lang="es-ES" sz="1100" dirty="0">
              <a:solidFill>
                <a:schemeClr val="tx1"/>
              </a:solidFill>
            </a:endParaRPr>
          </a:p>
          <a:p>
            <a:pPr algn="just"/>
            <a:endParaRPr lang="es-ES" sz="1000" dirty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989642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Consistencia: Firme y elástica</a:t>
            </a:r>
          </a:p>
          <a:p>
            <a:r>
              <a:rPr lang="es-ES" sz="1000" dirty="0"/>
              <a:t>Textura: Compacta, lisa, no granulosa</a:t>
            </a:r>
          </a:p>
          <a:p>
            <a:r>
              <a:rPr lang="es-ES" sz="1000" dirty="0"/>
              <a:t>Color: Blanco amarillento uniforme</a:t>
            </a:r>
          </a:p>
          <a:p>
            <a:r>
              <a:rPr lang="es-ES" sz="1000" dirty="0"/>
              <a:t>Sabor y olor: Láctico suave, característico</a:t>
            </a:r>
          </a:p>
          <a:p>
            <a:r>
              <a:rPr lang="es-ES" sz="1000" dirty="0"/>
              <a:t>Suciedad o elementos extraños: Ausencia</a:t>
            </a:r>
          </a:p>
          <a:p>
            <a:endParaRPr lang="es-ES" sz="1000" dirty="0"/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lvl="0"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>
                <a:latin typeface="+mj-lt"/>
                <a:ea typeface="+mj-ea"/>
                <a:cs typeface="+mj-cs"/>
              </a:rPr>
              <a:t>QUESO PARA SANDWICH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84623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479523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3084901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3274998"/>
            <a:ext cx="3300414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703626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203692"/>
            <a:ext cx="330041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En cada envase se identifica: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  </a:t>
            </a:r>
          </a:p>
          <a:p>
            <a:r>
              <a:rPr lang="es-ES" sz="1000" dirty="0"/>
              <a:t>L: </a:t>
            </a:r>
            <a:r>
              <a:rPr lang="es-ES" sz="1000" dirty="0" err="1"/>
              <a:t>ddmmn°tachada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2" y="6275394"/>
            <a:ext cx="3500438" cy="785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es-ES" sz="1000" dirty="0"/>
              <a:t> Contenido: </a:t>
            </a:r>
          </a:p>
          <a:p>
            <a:r>
              <a:rPr lang="es-ES" sz="1000" dirty="0"/>
              <a:t> Horma: peso aproximado 3,5 kg </a:t>
            </a:r>
          </a:p>
          <a:p>
            <a:pPr lvl="0"/>
            <a:r>
              <a:rPr lang="es-ES" sz="1000" dirty="0"/>
              <a:t> Condiciones de envasado: vacío</a:t>
            </a:r>
          </a:p>
          <a:p>
            <a:pPr lvl="0"/>
            <a:r>
              <a:rPr lang="es-ES" sz="1000" dirty="0"/>
              <a:t> Envase primario: bolsa de polietileno </a:t>
            </a:r>
            <a:r>
              <a:rPr lang="es-ES" sz="1000" dirty="0" err="1"/>
              <a:t>termocontraíble</a:t>
            </a:r>
            <a:endParaRPr lang="es-ES" sz="1000" dirty="0"/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801985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823921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989510"/>
            <a:ext cx="3300414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4 meses desde la fecha de elaboración.</a:t>
            </a:r>
          </a:p>
          <a:p>
            <a:pPr lvl="0">
              <a:spcBef>
                <a:spcPct val="0"/>
              </a:spcBef>
              <a:defRPr/>
            </a:pPr>
            <a:endParaRPr lang="es-ES" sz="1000" dirty="0"/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 </a:t>
            </a:r>
          </a:p>
          <a:p>
            <a:pPr lvl="0"/>
            <a:r>
              <a:rPr lang="es-ES" sz="1000" dirty="0"/>
              <a:t>IC THA 004/313, Nº Reg. </a:t>
            </a:r>
            <a:r>
              <a:rPr lang="es-ES" sz="1000" dirty="0" err="1"/>
              <a:t>Prod</a:t>
            </a:r>
            <a:r>
              <a:rPr lang="es-ES" sz="1000" dirty="0"/>
              <a:t>. 004/313-022  - IM. Reg. S.R.A. Nº 22654/17 - IC R.B. Z/19/1486-15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53853"/>
          </a:xfrm>
        </p:spPr>
        <p:txBody>
          <a:bodyPr/>
          <a:lstStyle/>
          <a:p>
            <a:pPr algn="l"/>
            <a:r>
              <a:rPr lang="es-ES" sz="1000"/>
              <a:t>FTP-CEI-035                                                                                  </a:t>
            </a:r>
            <a:fld id="{260027D6-187B-49D4-8A3F-D36E415852D1}" type="slidenum">
              <a:rPr lang="es-ES" sz="1000" smtClean="0"/>
              <a:pPr algn="l"/>
              <a:t>1</a:t>
            </a:fld>
            <a:r>
              <a:rPr lang="es-ES" sz="1000" dirty="0"/>
              <a:t>		                     Nº Revisión: 0  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2019339"/>
            <a:ext cx="3429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s-ES" sz="1000" dirty="0"/>
              <a:t>Queso (leche pasteurizada, fermento láctico, cloruro de sodio, cloruro de calcio, enzimas coagulantes), </a:t>
            </a:r>
            <a:r>
              <a:rPr lang="es-ES" sz="1000" dirty="0" err="1"/>
              <a:t>caseinato</a:t>
            </a:r>
            <a:r>
              <a:rPr lang="es-ES" sz="1000" dirty="0"/>
              <a:t>, crema de leche, manteca, almidón de </a:t>
            </a:r>
            <a:r>
              <a:rPr lang="es-ES" sz="1000" dirty="0" err="1"/>
              <a:t>maiz</a:t>
            </a:r>
            <a:r>
              <a:rPr lang="es-ES" sz="1000" dirty="0"/>
              <a:t>, colorante natural INS 160b, </a:t>
            </a:r>
            <a:r>
              <a:rPr lang="es-ES" sz="1000" dirty="0" err="1"/>
              <a:t>emulsificante</a:t>
            </a:r>
            <a:r>
              <a:rPr lang="es-ES" sz="1000" dirty="0"/>
              <a:t> (fosfatos y </a:t>
            </a:r>
            <a:r>
              <a:rPr lang="es-ES" sz="1000" dirty="0" err="1"/>
              <a:t>polifosfatos</a:t>
            </a:r>
            <a:r>
              <a:rPr lang="es-ES" sz="1000" dirty="0"/>
              <a:t> E339i – E450ii), conservante: </a:t>
            </a:r>
            <a:r>
              <a:rPr lang="es-ES" sz="1000" dirty="0" err="1"/>
              <a:t>sorbato</a:t>
            </a:r>
            <a:r>
              <a:rPr lang="es-ES" sz="1000" dirty="0"/>
              <a:t> de potasio (E200)</a:t>
            </a:r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56779"/>
            <a:ext cx="3300414" cy="589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2" y="2852323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706121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-1" y="7061212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</a:t>
            </a:r>
          </a:p>
          <a:p>
            <a:r>
              <a:rPr lang="es-ES" sz="1000" dirty="0"/>
              <a:t>Materia grasa 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63258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0" y="7061212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1714487" y="7061212"/>
            <a:ext cx="251941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 44 % - 49 %</a:t>
            </a:r>
          </a:p>
          <a:p>
            <a:r>
              <a:rPr lang="es-ES" sz="1000" dirty="0"/>
              <a:t> 21%  - 26%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071809" y="7132650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Estufa</a:t>
            </a:r>
          </a:p>
          <a:p>
            <a:r>
              <a:rPr lang="es-ES" sz="1000" dirty="0"/>
              <a:t>Van </a:t>
            </a:r>
            <a:r>
              <a:rPr lang="es-ES" sz="1000" dirty="0" err="1"/>
              <a:t>Gulik</a:t>
            </a:r>
            <a:endParaRPr lang="es-ES" sz="1000" dirty="0"/>
          </a:p>
          <a:p>
            <a:endParaRPr lang="es-ES" sz="1000" dirty="0"/>
          </a:p>
          <a:p>
            <a:r>
              <a:rPr lang="es-ES" sz="1000" dirty="0"/>
              <a:t> </a:t>
            </a:r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572007" y="698977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Norma FIL 4A: 1982</a:t>
            </a:r>
          </a:p>
          <a:p>
            <a:r>
              <a:rPr lang="es-ES" sz="1000" dirty="0"/>
              <a:t>Norma FIL 5B:1986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341417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 err="1"/>
              <a:t>Coliformes</a:t>
            </a:r>
            <a:r>
              <a:rPr lang="es-ES" sz="1000" dirty="0"/>
              <a:t> /g (30ºC)</a:t>
            </a:r>
          </a:p>
          <a:p>
            <a:r>
              <a:rPr lang="es-ES" sz="1000" dirty="0" err="1"/>
              <a:t>Coliformes</a:t>
            </a:r>
            <a:r>
              <a:rPr lang="es-ES" sz="1000" dirty="0"/>
              <a:t> /g (45ºC)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21532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067024"/>
            <a:ext cx="6572272" cy="28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197920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 10</a:t>
            </a:r>
          </a:p>
          <a:p>
            <a:r>
              <a:rPr lang="es-ES" sz="1000" dirty="0"/>
              <a:t>&lt; 10</a:t>
            </a:r>
          </a:p>
          <a:p>
            <a:r>
              <a:rPr lang="es-ES" sz="1000" dirty="0"/>
              <a:t>&lt; 100</a:t>
            </a:r>
          </a:p>
          <a:p>
            <a:r>
              <a:rPr lang="es-ES" sz="1000" dirty="0"/>
              <a:t>&lt; 100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  <a:p>
            <a:endParaRPr lang="es-ES" sz="1000" dirty="0"/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822017" y="8347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FIL 93A: 1985</a:t>
            </a:r>
          </a:p>
          <a:p>
            <a:r>
              <a:rPr lang="es-ES" sz="1000" dirty="0"/>
              <a:t>FIL 145: 1990</a:t>
            </a:r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344397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4058777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130347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185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84623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061344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3130083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Placa</a:t>
            </a:r>
          </a:p>
          <a:p>
            <a:r>
              <a:rPr lang="es-ES" sz="1000" dirty="0"/>
              <a:t>Placa</a:t>
            </a:r>
          </a:p>
          <a:p>
            <a:r>
              <a:rPr lang="en-US" sz="1000" dirty="0" err="1"/>
              <a:t>Petrifilm</a:t>
            </a:r>
            <a:endParaRPr lang="es-ES" sz="1000" dirty="0"/>
          </a:p>
          <a:p>
            <a:r>
              <a:rPr lang="es-ES" sz="1000" dirty="0" err="1"/>
              <a:t>Petrifilm</a:t>
            </a:r>
            <a:r>
              <a:rPr lang="es-ES" sz="1000" dirty="0"/>
              <a:t> AOAC</a:t>
            </a:r>
          </a:p>
          <a:p>
            <a:r>
              <a:rPr lang="es-ES" sz="1000" dirty="0"/>
              <a:t>FDA/AOAC 1995</a:t>
            </a:r>
          </a:p>
          <a:p>
            <a:r>
              <a:rPr lang="es-ES" sz="1000" dirty="0"/>
              <a:t>FDA/AOAC 1995</a:t>
            </a:r>
          </a:p>
          <a:p>
            <a:r>
              <a:rPr lang="es-ES" sz="1000" dirty="0"/>
              <a:t>FIL 143A: 1995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00372" y="1060420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2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22" y="437251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6201917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0" y="1489048"/>
            <a:ext cx="3764713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DESCRIPCIÓN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DEL PRODUCTO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3500438" y="3274998"/>
          <a:ext cx="2928958" cy="2526006"/>
        </p:xfrm>
        <a:graphic>
          <a:graphicData uri="http://schemas.openxmlformats.org/drawingml/2006/table">
            <a:tbl>
              <a:tblPr/>
              <a:tblGrid>
                <a:gridCol w="1148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11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latin typeface="Arial"/>
                        </a:rPr>
                        <a:t>INFORMACION NUTRICIONAL                                            Porción 30g (1 1/2 rebanadas)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0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latin typeface="Arial"/>
                        </a:rPr>
                        <a:t>Cantidad por porción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% VD (*)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Valor energético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96 kcal = 399 kJ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Carbohidratos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1.2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Proteína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6.9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Grasas totales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Grasas saturadas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4.5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Grasas trans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Fibra alimentaria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2061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Sodio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345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>
                          <a:latin typeface="Arial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249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latin typeface="Arial"/>
                        </a:rPr>
                        <a:t>* % Valores diarios con base a una dieta de 2000 </a:t>
                      </a:r>
                      <a:r>
                        <a:rPr lang="es-ES" sz="1000" b="0" i="0" u="none" strike="noStrike" dirty="0" err="1">
                          <a:latin typeface="Arial"/>
                        </a:rPr>
                        <a:t>kcal</a:t>
                      </a:r>
                      <a:r>
                        <a:rPr lang="es-ES" sz="1000" b="0" i="0" u="none" strike="noStrike" dirty="0">
                          <a:latin typeface="Arial"/>
                        </a:rPr>
                        <a:t> u 8400 </a:t>
                      </a:r>
                      <a:r>
                        <a:rPr lang="es-ES" sz="1000" b="0" i="0" u="none" strike="noStrike" dirty="0" err="1">
                          <a:latin typeface="Arial"/>
                        </a:rPr>
                        <a:t>Kj.</a:t>
                      </a:r>
                      <a:r>
                        <a:rPr lang="es-ES" sz="1000" b="0" i="0" u="none" strike="noStrike" dirty="0">
                          <a:latin typeface="Arial"/>
                        </a:rPr>
                        <a:t> Sus valores diarios pueden ser mayores o menores dependiendo de sus necesidades energéticas.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</TotalTime>
  <Words>531</Words>
  <Application>Microsoft Office PowerPoint</Application>
  <PresentationFormat>Personalizado</PresentationFormat>
  <Paragraphs>117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489</cp:revision>
  <dcterms:created xsi:type="dcterms:W3CDTF">2016-02-29T16:33:20Z</dcterms:created>
  <dcterms:modified xsi:type="dcterms:W3CDTF">2024-10-30T18:21:46Z</dcterms:modified>
</cp:coreProperties>
</file>