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785" autoAdjust="0"/>
  </p:normalViewPr>
  <p:slideViewPr>
    <p:cSldViewPr>
      <p:cViewPr>
        <p:scale>
          <a:sx n="100" d="100"/>
          <a:sy n="100" d="100"/>
        </p:scale>
        <p:origin x="-1014" y="-78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90" y="2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09/06/2022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720725"/>
            <a:ext cx="23082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90" y="9119474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503488" y="720725"/>
            <a:ext cx="2308225" cy="36004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A6F7-7F74-47D7-9A26-377180BB29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90"/>
            <a:ext cx="5829300" cy="22921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0833-FC3E-47A1-AB1B-858DE1B04049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E1C-CADE-4180-8EB0-BD8DDA4A4864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7"/>
            <a:ext cx="1543050" cy="912404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7"/>
            <a:ext cx="4514850" cy="912404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9350-AE03-4751-979B-DB64C224D400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B668-40BA-40EF-8068-F8EABB2C68B4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3"/>
            <a:ext cx="5829300" cy="21238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0C9C-7659-4D1E-A6D2-CC5CE02AEB73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30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30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447F-BBC8-4360-99A6-5CF66EE18596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4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4" y="3391197"/>
            <a:ext cx="303014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6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6" y="3391197"/>
            <a:ext cx="303133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81A0-92C5-42B9-8076-292B014244AA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6C592-086D-404E-8F5F-F1DD341E3A6B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A1A-73E7-4BB5-8CE6-1ECC3195DD87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7" y="425757"/>
            <a:ext cx="2256235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2" y="425764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7" y="2237702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1470-EE6A-46E1-8B18-C8C56229A14E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2"/>
            <a:ext cx="4114800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5759-F15B-417A-83E1-301A273AF356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5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30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203"/>
            <a:ext cx="16002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68355-BB71-4B83-9536-1B884E94D7B3}" type="datetime1">
              <a:rPr lang="es-ES" smtClean="0"/>
              <a:pPr/>
              <a:t>09/06/2022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1" y="9911203"/>
            <a:ext cx="21717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203"/>
            <a:ext cx="16002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203296"/>
            <a:ext cx="3214686" cy="214314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ES" sz="1100" b="1" dirty="0" smtClean="0">
                <a:solidFill>
                  <a:schemeClr val="tx1"/>
                </a:solidFill>
              </a:rPr>
              <a:t>DESCRIPCIÓN DEL PRODUCTO</a:t>
            </a:r>
          </a:p>
          <a:p>
            <a:pPr algn="just"/>
            <a:endParaRPr lang="es-ES" sz="1000" b="1" dirty="0" smtClean="0">
              <a:solidFill>
                <a:schemeClr val="tx1"/>
              </a:solidFill>
            </a:endParaRPr>
          </a:p>
          <a:p>
            <a:pPr algn="just"/>
            <a:r>
              <a:rPr lang="es-ES" sz="1000" b="1" dirty="0" smtClean="0">
                <a:solidFill>
                  <a:schemeClr val="tx1"/>
                </a:solidFill>
              </a:rPr>
              <a:t>Marca: Colonial</a:t>
            </a:r>
            <a:endParaRPr lang="es-ES" sz="1000" dirty="0" smtClean="0">
              <a:solidFill>
                <a:schemeClr val="tx1"/>
              </a:solidFill>
            </a:endParaRPr>
          </a:p>
          <a:p>
            <a:pPr algn="just"/>
            <a:r>
              <a:rPr lang="es-ES" sz="1100" dirty="0" smtClean="0">
                <a:solidFill>
                  <a:schemeClr val="tx1"/>
                </a:solidFill>
              </a:rPr>
              <a:t>Yogur descremado </a:t>
            </a:r>
            <a:r>
              <a:rPr lang="es-ES" sz="1100" dirty="0" err="1" smtClean="0">
                <a:solidFill>
                  <a:schemeClr val="tx1"/>
                </a:solidFill>
              </a:rPr>
              <a:t>deslactosado</a:t>
            </a:r>
            <a:r>
              <a:rPr lang="es-ES" sz="1100" dirty="0" smtClean="0">
                <a:solidFill>
                  <a:schemeClr val="tx1"/>
                </a:solidFill>
              </a:rPr>
              <a:t>, 55% reducido en calorías y 100% reducido en grasas. Endulzado con </a:t>
            </a:r>
            <a:r>
              <a:rPr lang="es-ES" sz="1100" dirty="0" err="1" smtClean="0">
                <a:solidFill>
                  <a:schemeClr val="tx1"/>
                </a:solidFill>
              </a:rPr>
              <a:t>Splenda</a:t>
            </a:r>
            <a:r>
              <a:rPr lang="es-ES" sz="11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ES" sz="1100" dirty="0" smtClean="0">
                <a:solidFill>
                  <a:schemeClr val="tx1"/>
                </a:solidFill>
              </a:rPr>
              <a:t>Alimento funcional: contiene </a:t>
            </a:r>
            <a:r>
              <a:rPr lang="es-ES" sz="1100" dirty="0" err="1" smtClean="0">
                <a:solidFill>
                  <a:schemeClr val="tx1"/>
                </a:solidFill>
              </a:rPr>
              <a:t>probiótico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Lactobacillus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plantarum</a:t>
            </a:r>
            <a:r>
              <a:rPr lang="es-ES" sz="1100" dirty="0" smtClean="0">
                <a:solidFill>
                  <a:schemeClr val="tx1"/>
                </a:solidFill>
              </a:rPr>
              <a:t> LPLDL® que ayuda a reducir el colesterol</a:t>
            </a:r>
          </a:p>
          <a:p>
            <a:pPr algn="just"/>
            <a:r>
              <a:rPr lang="es-ES" sz="1100" dirty="0" smtClean="0">
                <a:solidFill>
                  <a:schemeClr val="tx1"/>
                </a:solidFill>
              </a:rPr>
              <a:t>Dosis recomendada: 200g/día (1 vaso)</a:t>
            </a:r>
          </a:p>
          <a:p>
            <a:pPr algn="just"/>
            <a:r>
              <a:rPr lang="es-ES" sz="1100" b="1" dirty="0" smtClean="0">
                <a:solidFill>
                  <a:schemeClr val="tx1"/>
                </a:solidFill>
              </a:rPr>
              <a:t>Proceso: </a:t>
            </a:r>
            <a:r>
              <a:rPr lang="es-ES" sz="1100" dirty="0" smtClean="0">
                <a:solidFill>
                  <a:schemeClr val="tx1"/>
                </a:solidFill>
              </a:rPr>
              <a:t>producto obtenido de la  fermentación láctea de la leche previamente pasteurizada, a través de la acción de cultivos </a:t>
            </a:r>
            <a:r>
              <a:rPr lang="es-ES" sz="1100" dirty="0" err="1" smtClean="0">
                <a:solidFill>
                  <a:schemeClr val="tx1"/>
                </a:solidFill>
              </a:rPr>
              <a:t>protosimbióticos</a:t>
            </a:r>
            <a:r>
              <a:rPr lang="es-ES" sz="1100" dirty="0" smtClean="0">
                <a:solidFill>
                  <a:schemeClr val="tx1"/>
                </a:solidFill>
              </a:rPr>
              <a:t> de </a:t>
            </a:r>
            <a:r>
              <a:rPr lang="es-ES" sz="1100" dirty="0" err="1" smtClean="0">
                <a:solidFill>
                  <a:schemeClr val="tx1"/>
                </a:solidFill>
              </a:rPr>
              <a:t>Lactobacillus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delbrueckii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subsp</a:t>
            </a:r>
            <a:r>
              <a:rPr lang="es-ES" sz="1100" dirty="0" smtClean="0">
                <a:solidFill>
                  <a:schemeClr val="tx1"/>
                </a:solidFill>
              </a:rPr>
              <a:t>.  </a:t>
            </a:r>
            <a:r>
              <a:rPr lang="es-ES" sz="1100" dirty="0" err="1" smtClean="0">
                <a:solidFill>
                  <a:schemeClr val="tx1"/>
                </a:solidFill>
              </a:rPr>
              <a:t>bulgaricus</a:t>
            </a:r>
            <a:r>
              <a:rPr lang="es-ES" sz="1100" dirty="0" smtClean="0">
                <a:solidFill>
                  <a:schemeClr val="tx1"/>
                </a:solidFill>
              </a:rPr>
              <a:t> y </a:t>
            </a:r>
            <a:r>
              <a:rPr lang="es-ES" sz="1100" dirty="0" err="1" smtClean="0">
                <a:solidFill>
                  <a:schemeClr val="tx1"/>
                </a:solidFill>
              </a:rPr>
              <a:t>Streptococcus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salivarius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subsp</a:t>
            </a:r>
            <a:r>
              <a:rPr lang="es-ES" sz="1100" dirty="0" smtClean="0">
                <a:solidFill>
                  <a:schemeClr val="tx1"/>
                </a:solidFill>
              </a:rPr>
              <a:t>. </a:t>
            </a:r>
            <a:r>
              <a:rPr lang="es-ES" sz="1100" dirty="0" err="1" smtClean="0">
                <a:solidFill>
                  <a:schemeClr val="tx1"/>
                </a:solidFill>
              </a:rPr>
              <a:t>Termophilus</a:t>
            </a:r>
            <a:r>
              <a:rPr lang="es-ES" sz="1100" dirty="0" smtClean="0">
                <a:solidFill>
                  <a:schemeClr val="tx1"/>
                </a:solidFill>
              </a:rPr>
              <a:t> y el agregado de </a:t>
            </a:r>
            <a:r>
              <a:rPr lang="es-ES" sz="1100" dirty="0" err="1" smtClean="0">
                <a:solidFill>
                  <a:schemeClr val="tx1"/>
                </a:solidFill>
              </a:rPr>
              <a:t>Lactobacillus</a:t>
            </a:r>
            <a:r>
              <a:rPr lang="es-ES" sz="1100" dirty="0" smtClean="0">
                <a:solidFill>
                  <a:schemeClr val="tx1"/>
                </a:solidFill>
              </a:rPr>
              <a:t> </a:t>
            </a:r>
            <a:r>
              <a:rPr lang="es-ES" sz="1100" dirty="0" err="1" smtClean="0">
                <a:solidFill>
                  <a:schemeClr val="tx1"/>
                </a:solidFill>
              </a:rPr>
              <a:t>plantarum</a:t>
            </a:r>
            <a:r>
              <a:rPr lang="es-ES" sz="1100" dirty="0" smtClean="0">
                <a:solidFill>
                  <a:schemeClr val="tx1"/>
                </a:solidFill>
              </a:rPr>
              <a:t> LPLDL como </a:t>
            </a:r>
            <a:r>
              <a:rPr lang="es-ES" sz="1100" dirty="0" err="1" smtClean="0">
                <a:solidFill>
                  <a:schemeClr val="tx1"/>
                </a:solidFill>
              </a:rPr>
              <a:t>probiótico</a:t>
            </a:r>
            <a:endParaRPr lang="es-ES" sz="1100" dirty="0" smtClean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 smtClean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984410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Textura: suave sin grumos</a:t>
            </a:r>
            <a:endParaRPr lang="es-ES" sz="1000" baseline="30000" dirty="0" smtClean="0"/>
          </a:p>
          <a:p>
            <a:r>
              <a:rPr lang="es-ES" sz="1000" dirty="0" smtClean="0"/>
              <a:t>Consistencia: espesa,  con buen corte</a:t>
            </a:r>
          </a:p>
          <a:p>
            <a:r>
              <a:rPr lang="es-ES" sz="1000" dirty="0" smtClean="0"/>
              <a:t>Color: blanco</a:t>
            </a:r>
          </a:p>
          <a:p>
            <a:r>
              <a:rPr lang="es-ES" sz="1000" dirty="0" smtClean="0"/>
              <a:t>Sabor y olor: suave </a:t>
            </a:r>
            <a:r>
              <a:rPr lang="es-ES" sz="1000" smtClean="0"/>
              <a:t>a vainilla, </a:t>
            </a:r>
            <a:r>
              <a:rPr lang="es-ES" sz="1000" dirty="0" smtClean="0"/>
              <a:t>levemente ácido</a:t>
            </a:r>
          </a:p>
          <a:p>
            <a:endParaRPr lang="es-ES" sz="1000" dirty="0" smtClean="0"/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-142900" y="203164"/>
            <a:ext cx="4143404" cy="836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YOlife</a:t>
            </a:r>
            <a:r>
              <a:rPr lang="es-ES" sz="1600" b="1" dirty="0" smtClean="0"/>
              <a:t> - YOGUR LIGHT DESLACTOSADO SABOR VAINILLA CON PROBIOTICO  </a:t>
            </a:r>
            <a:r>
              <a:rPr lang="es-ES" sz="1600" b="1" dirty="0" err="1" smtClean="0"/>
              <a:t>Lactobacillus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plantarum</a:t>
            </a:r>
            <a:r>
              <a:rPr lang="es-ES" sz="1600" b="1" dirty="0" smtClean="0"/>
              <a:t> –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sz="1600" b="1" dirty="0" smtClean="0"/>
              <a:t>Ayuda a reducir el colesterol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142852" y="1417610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51"/>
            <a:ext cx="3621861" cy="449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3274998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3346441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Este producto debe ser conservado y transportado en condiciones de refrigeración,  temperatura entre 4 y 7 ºC.</a:t>
            </a: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917940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275130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En cada envase se identifica:</a:t>
            </a:r>
          </a:p>
          <a:p>
            <a:pPr lvl="0">
              <a:spcBef>
                <a:spcPct val="0"/>
              </a:spcBef>
            </a:pPr>
            <a:r>
              <a:rPr lang="es-ES" sz="1000" dirty="0" smtClean="0"/>
              <a:t>Lote: </a:t>
            </a:r>
            <a:r>
              <a:rPr lang="es-ES" sz="1000" dirty="0" err="1" smtClean="0"/>
              <a:t>dd</a:t>
            </a:r>
            <a:r>
              <a:rPr lang="es-ES" sz="1000" smtClean="0"/>
              <a:t>/mm/</a:t>
            </a:r>
            <a:r>
              <a:rPr lang="es-ES" sz="1000" dirty="0" err="1" smtClean="0"/>
              <a:t>aa</a:t>
            </a:r>
            <a:r>
              <a:rPr lang="es-ES" sz="1000" dirty="0" smtClean="0"/>
              <a:t> (hora de elaboración)</a:t>
            </a:r>
          </a:p>
          <a:p>
            <a:pPr>
              <a:spcBef>
                <a:spcPct val="0"/>
              </a:spcBef>
            </a:pPr>
            <a:r>
              <a:rPr lang="es-ES" sz="1000" dirty="0" err="1" smtClean="0"/>
              <a:t>Venc</a:t>
            </a:r>
            <a:r>
              <a:rPr lang="es-ES" sz="1000" dirty="0" smtClean="0"/>
              <a:t>: </a:t>
            </a:r>
            <a:r>
              <a:rPr lang="es-ES" sz="1000" dirty="0" err="1" smtClean="0"/>
              <a:t>dd</a:t>
            </a:r>
            <a:r>
              <a:rPr lang="es-ES" sz="1000" dirty="0" smtClean="0"/>
              <a:t>/ mm/ </a:t>
            </a:r>
            <a:r>
              <a:rPr lang="es-ES" sz="1000" dirty="0" err="1" smtClean="0"/>
              <a:t>aa</a:t>
            </a:r>
            <a:r>
              <a:rPr lang="es-ES" sz="1000" dirty="0" smtClean="0"/>
              <a:t> </a:t>
            </a:r>
          </a:p>
          <a:p>
            <a:pPr lvl="0">
              <a:spcBef>
                <a:spcPct val="0"/>
              </a:spcBef>
            </a:pPr>
            <a:endParaRPr lang="es-ES" sz="1000" dirty="0" smtClean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984410"/>
            <a:ext cx="3500438" cy="916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 smtClean="0"/>
              <a:t>Contenido: 500 g.</a:t>
            </a:r>
          </a:p>
          <a:p>
            <a:pPr lvl="0"/>
            <a:r>
              <a:rPr lang="es-ES" sz="1000" dirty="0" smtClean="0"/>
              <a:t>Envase primario: pote de polipropileno impreso, sellado con folio  de aluminio y tapa plástica.</a:t>
            </a:r>
          </a:p>
          <a:p>
            <a:r>
              <a:rPr lang="es-ES" sz="1000" b="1" dirty="0" smtClean="0"/>
              <a:t> </a:t>
            </a:r>
            <a:endParaRPr lang="es-ES" sz="10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3" y="5484341"/>
            <a:ext cx="3300414" cy="473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840957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918076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smtClean="0"/>
              <a:t>60 </a:t>
            </a:r>
            <a:r>
              <a:rPr lang="es-ES" sz="1000" dirty="0" smtClean="0"/>
              <a:t>días desde la fecha de envasado</a:t>
            </a: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3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 smtClean="0"/>
              <a:t>El producto cumple con las normativas del Reglamento Bromatológico Nacional. </a:t>
            </a:r>
          </a:p>
          <a:p>
            <a:pPr lvl="0"/>
            <a:r>
              <a:rPr lang="es-ES" sz="1000" dirty="0" smtClean="0"/>
              <a:t>Elaborado por Granja Pocha S.A.  UY-138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34" name="33 Rectángulo"/>
          <p:cNvSpPr/>
          <p:nvPr/>
        </p:nvSpPr>
        <p:spPr>
          <a:xfrm>
            <a:off x="3429000" y="1774800"/>
            <a:ext cx="3429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" sz="1000" dirty="0" smtClean="0"/>
              <a:t>Leche descremada, almidón modificado, </a:t>
            </a:r>
            <a:r>
              <a:rPr lang="es-ES" sz="1000" dirty="0" err="1" smtClean="0"/>
              <a:t>maltodextrina</a:t>
            </a:r>
            <a:r>
              <a:rPr lang="es-ES" sz="1000" dirty="0" smtClean="0"/>
              <a:t>, estabilizantes: gelatina , fosfato </a:t>
            </a:r>
            <a:r>
              <a:rPr lang="es-ES" sz="1000" dirty="0" err="1" smtClean="0"/>
              <a:t>tricálcico</a:t>
            </a:r>
            <a:r>
              <a:rPr lang="es-ES" sz="1000" dirty="0" smtClean="0"/>
              <a:t> , edulcorante: </a:t>
            </a:r>
            <a:r>
              <a:rPr lang="es-ES" sz="1000" dirty="0" err="1" smtClean="0"/>
              <a:t>sucralosa</a:t>
            </a:r>
            <a:r>
              <a:rPr lang="es-ES" sz="1000" dirty="0" smtClean="0"/>
              <a:t>, aromatizante: vainillina, bacterias </a:t>
            </a:r>
            <a:r>
              <a:rPr lang="es-ES" sz="1000" dirty="0" err="1" smtClean="0"/>
              <a:t>probióticas</a:t>
            </a:r>
            <a:r>
              <a:rPr lang="es-ES" sz="1000" dirty="0" smtClean="0"/>
              <a:t> (</a:t>
            </a:r>
            <a:r>
              <a:rPr lang="es-ES" sz="1000" dirty="0" err="1" smtClean="0"/>
              <a:t>Lactobacillus</a:t>
            </a:r>
            <a:r>
              <a:rPr lang="es-ES" sz="1000" dirty="0" smtClean="0"/>
              <a:t> </a:t>
            </a:r>
            <a:r>
              <a:rPr lang="es-ES" sz="1000" dirty="0" err="1" smtClean="0"/>
              <a:t>plantarum</a:t>
            </a:r>
            <a:r>
              <a:rPr lang="es-ES" sz="1000" dirty="0" smtClean="0"/>
              <a:t>) , fermentos lácticos.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489580"/>
            <a:ext cx="3300414" cy="51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5" y="2417744"/>
            <a:ext cx="3621861" cy="27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706121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1 Título"/>
          <p:cNvSpPr txBox="1">
            <a:spLocks/>
          </p:cNvSpPr>
          <p:nvPr/>
        </p:nvSpPr>
        <p:spPr>
          <a:xfrm>
            <a:off x="0" y="6561146"/>
            <a:ext cx="3157514" cy="616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 smtClean="0"/>
              <a:t> ESPECIFICACIONES FISICOQUÍMICAS</a:t>
            </a:r>
            <a:endParaRPr lang="es-ES" sz="1100" b="1" dirty="0"/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989778"/>
            <a:ext cx="6572272" cy="385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       Límite</a:t>
            </a:r>
            <a:r>
              <a:rPr kumimoji="0" lang="es-ES" sz="1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Método de ensayo                 Referencia 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6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Recuento de bacterias</a:t>
            </a:r>
          </a:p>
          <a:p>
            <a:r>
              <a:rPr lang="es-ES" sz="1000" dirty="0" smtClean="0"/>
              <a:t> lácticas totales </a:t>
            </a:r>
            <a:r>
              <a:rPr lang="es-ES" sz="1000" dirty="0" err="1" smtClean="0"/>
              <a:t>ufc</a:t>
            </a:r>
            <a:r>
              <a:rPr lang="es-ES" sz="1000" dirty="0" smtClean="0"/>
              <a:t> / g</a:t>
            </a:r>
          </a:p>
          <a:p>
            <a:r>
              <a:rPr lang="es-ES" sz="1000" dirty="0" smtClean="0"/>
              <a:t>Bacterias </a:t>
            </a:r>
            <a:r>
              <a:rPr lang="es-ES" sz="1000" dirty="0" err="1" smtClean="0"/>
              <a:t>probióticas</a:t>
            </a:r>
            <a:r>
              <a:rPr lang="es-ES" sz="1000" dirty="0" smtClean="0"/>
              <a:t> </a:t>
            </a:r>
            <a:r>
              <a:rPr lang="es-ES" sz="1000" dirty="0" err="1" smtClean="0"/>
              <a:t>ufc</a:t>
            </a:r>
            <a:r>
              <a:rPr lang="es-ES" sz="1000" dirty="0" smtClean="0"/>
              <a:t>/200g</a:t>
            </a:r>
          </a:p>
          <a:p>
            <a:r>
              <a:rPr lang="es-ES" sz="1000" dirty="0" err="1" smtClean="0"/>
              <a:t>Coliformes</a:t>
            </a:r>
            <a:r>
              <a:rPr lang="es-ES" sz="1000" dirty="0" smtClean="0"/>
              <a:t> </a:t>
            </a:r>
            <a:r>
              <a:rPr lang="es-ES" sz="1000" dirty="0" err="1" smtClean="0"/>
              <a:t>ufc</a:t>
            </a:r>
            <a:r>
              <a:rPr lang="es-ES" sz="1000" dirty="0" smtClean="0"/>
              <a:t>/g (30ºC)</a:t>
            </a:r>
          </a:p>
          <a:p>
            <a:r>
              <a:rPr lang="es-ES" sz="1000" dirty="0" err="1" smtClean="0"/>
              <a:t>Coliformes</a:t>
            </a:r>
            <a:r>
              <a:rPr lang="es-ES" sz="1000" dirty="0" smtClean="0"/>
              <a:t>  </a:t>
            </a:r>
            <a:r>
              <a:rPr lang="es-ES" sz="1000" dirty="0" err="1" smtClean="0"/>
              <a:t>ufc</a:t>
            </a:r>
            <a:r>
              <a:rPr lang="es-ES" sz="1000" dirty="0" smtClean="0"/>
              <a:t>/g (45ºC)</a:t>
            </a:r>
          </a:p>
          <a:p>
            <a:r>
              <a:rPr lang="es-ES" sz="1000" dirty="0" smtClean="0"/>
              <a:t>Hongos y Levaduras </a:t>
            </a:r>
            <a:r>
              <a:rPr lang="es-ES" sz="1000" dirty="0" err="1" smtClean="0"/>
              <a:t>ufc</a:t>
            </a:r>
            <a:r>
              <a:rPr lang="es-ES" sz="1000" dirty="0" smtClean="0"/>
              <a:t>/g</a:t>
            </a:r>
            <a:endParaRPr lang="es-ES" sz="1000" dirty="0"/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4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 smtClean="0"/>
              <a:t> ESPECIFICACIONES MICROBIOLÓGICAS</a:t>
            </a:r>
            <a:endParaRPr lang="es-ES" sz="1100" b="1" dirty="0"/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   Límite</a:t>
            </a:r>
            <a:r>
              <a:rPr kumimoji="0" lang="es-ES" sz="1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Método de ensayo                           Referencia 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85995" y="8275658"/>
            <a:ext cx="2035983" cy="11175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  <a:p>
            <a:r>
              <a:rPr lang="es-ES" sz="1000" dirty="0" smtClean="0"/>
              <a:t>Mín. 10</a:t>
            </a:r>
            <a:r>
              <a:rPr lang="es-ES" sz="1000" baseline="30000" dirty="0" smtClean="0"/>
              <a:t>7</a:t>
            </a:r>
            <a:endParaRPr lang="es-ES" sz="1000" dirty="0" smtClean="0"/>
          </a:p>
          <a:p>
            <a:endParaRPr lang="es-ES" sz="1000" dirty="0" smtClean="0"/>
          </a:p>
          <a:p>
            <a:r>
              <a:rPr lang="es-ES" sz="1000" dirty="0" smtClean="0"/>
              <a:t>Mín. 4E9</a:t>
            </a:r>
          </a:p>
          <a:p>
            <a:r>
              <a:rPr lang="es-ES" sz="1000" dirty="0" smtClean="0"/>
              <a:t>&lt; 10</a:t>
            </a:r>
          </a:p>
          <a:p>
            <a:r>
              <a:rPr lang="es-ES" sz="1000" dirty="0" smtClean="0"/>
              <a:t>&lt; 10</a:t>
            </a:r>
          </a:p>
          <a:p>
            <a:r>
              <a:rPr lang="es-ES" sz="1000" dirty="0" smtClean="0"/>
              <a:t>&lt; 10</a:t>
            </a:r>
            <a:endParaRPr lang="es-ES" sz="1000" dirty="0"/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929198" y="8489972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FIL 117 A:1988</a:t>
            </a:r>
          </a:p>
          <a:p>
            <a:r>
              <a:rPr lang="en-US" sz="1000" dirty="0" smtClean="0"/>
              <a:t>Analytical Method M17 rev.5, SACCO</a:t>
            </a:r>
            <a:endParaRPr lang="es-ES" sz="1000" dirty="0" smtClean="0"/>
          </a:p>
          <a:p>
            <a:r>
              <a:rPr lang="es-ES" sz="1000" dirty="0" smtClean="0"/>
              <a:t>FIL 73A: 1985</a:t>
            </a:r>
          </a:p>
          <a:p>
            <a:r>
              <a:rPr lang="es-ES" sz="1000" dirty="0" smtClean="0"/>
              <a:t>APHA 1992c .24(1)</a:t>
            </a:r>
          </a:p>
          <a:p>
            <a:r>
              <a:rPr lang="es-ES" sz="1000" dirty="0" smtClean="0"/>
              <a:t>FIL 94B: 1990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84480" y="3564454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4275132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149422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1" y="5841531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3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736102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77833" y="8204220"/>
            <a:ext cx="1651365" cy="14287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err="1" smtClean="0"/>
              <a:t>Petrifilm</a:t>
            </a:r>
            <a:endParaRPr lang="es-ES" sz="1000" dirty="0" smtClean="0"/>
          </a:p>
          <a:p>
            <a:r>
              <a:rPr lang="es-ES" sz="1000" dirty="0" err="1" smtClean="0"/>
              <a:t>Lactobacillus</a:t>
            </a:r>
            <a:r>
              <a:rPr lang="es-ES" sz="1000" dirty="0" smtClean="0"/>
              <a:t> </a:t>
            </a:r>
            <a:r>
              <a:rPr lang="es-ES" sz="1000" dirty="0" err="1" smtClean="0"/>
              <a:t>sp.</a:t>
            </a:r>
            <a:r>
              <a:rPr lang="es-ES" sz="1000" dirty="0" smtClean="0"/>
              <a:t> resistentes a la </a:t>
            </a:r>
            <a:r>
              <a:rPr lang="es-ES" sz="1000" dirty="0" err="1" smtClean="0"/>
              <a:t>vancomicina</a:t>
            </a:r>
            <a:r>
              <a:rPr lang="es-ES" sz="1000" dirty="0" smtClean="0"/>
              <a:t> 9,5</a:t>
            </a:r>
          </a:p>
          <a:p>
            <a:r>
              <a:rPr lang="es-ES" sz="1000" dirty="0" smtClean="0"/>
              <a:t>Placa</a:t>
            </a:r>
          </a:p>
          <a:p>
            <a:r>
              <a:rPr lang="es-ES" sz="1000" dirty="0" smtClean="0"/>
              <a:t>Placa</a:t>
            </a:r>
          </a:p>
          <a:p>
            <a:r>
              <a:rPr lang="es-ES" sz="1000" dirty="0" err="1" smtClean="0"/>
              <a:t>Petrifilm</a:t>
            </a:r>
            <a:endParaRPr lang="es-ES" sz="1000" dirty="0"/>
          </a:p>
        </p:txBody>
      </p:sp>
      <p:grpSp>
        <p:nvGrpSpPr>
          <p:cNvPr id="59" name="58 Grupo"/>
          <p:cNvGrpSpPr/>
          <p:nvPr/>
        </p:nvGrpSpPr>
        <p:grpSpPr>
          <a:xfrm>
            <a:off x="3040238" y="346044"/>
            <a:ext cx="3429000" cy="1279391"/>
            <a:chOff x="3040238" y="346040"/>
            <a:chExt cx="3429000" cy="1279394"/>
          </a:xfrm>
        </p:grpSpPr>
        <p:sp>
          <p:nvSpPr>
            <p:cNvPr id="44" name="43 Rectángulo"/>
            <p:cNvSpPr/>
            <p:nvPr/>
          </p:nvSpPr>
          <p:spPr>
            <a:xfrm>
              <a:off x="3040238" y="917546"/>
              <a:ext cx="3429000" cy="7078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s-ES" sz="800" dirty="0" smtClean="0"/>
                <a:t>Ruta 54 Km.5  - Juan </a:t>
              </a:r>
              <a:r>
                <a:rPr lang="es-ES" sz="800" dirty="0" err="1" smtClean="0"/>
                <a:t>Lacaze</a:t>
              </a:r>
              <a:r>
                <a:rPr lang="es-ES" sz="800" dirty="0" smtClean="0"/>
                <a:t> - Colonia – Uruguay</a:t>
              </a:r>
            </a:p>
            <a:p>
              <a:pPr algn="r"/>
              <a:r>
                <a:rPr lang="es-ES" sz="800" dirty="0" smtClean="0"/>
                <a:t>Convenio 826, Montevideo – Uruguay    Tel (598) 2208 8482</a:t>
              </a:r>
            </a:p>
            <a:p>
              <a:pPr algn="r"/>
              <a:r>
                <a:rPr lang="es-ES" sz="800" dirty="0" smtClean="0"/>
                <a:t>e-mail: comercialgranjapocha.com </a:t>
              </a:r>
            </a:p>
            <a:p>
              <a:pPr algn="r"/>
              <a:r>
                <a:rPr lang="es-ES" sz="800" dirty="0" smtClean="0"/>
                <a:t> web: </a:t>
              </a:r>
              <a:r>
                <a:rPr lang="es-ES" sz="800" dirty="0" smtClean="0">
                  <a:hlinkClick r:id="rId3"/>
                </a:rPr>
                <a:t>http://www.colonialuruguay.com</a:t>
              </a:r>
              <a:endParaRPr lang="es-ES" sz="800" dirty="0" smtClean="0"/>
            </a:p>
            <a:p>
              <a:pPr algn="ctr"/>
              <a:endParaRPr lang="es-ES" sz="800" dirty="0" smtClean="0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6322" y="346040"/>
              <a:ext cx="1651172" cy="631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90" name="89 Conector recto"/>
          <p:cNvCxnSpPr/>
          <p:nvPr/>
        </p:nvCxnSpPr>
        <p:spPr>
          <a:xfrm>
            <a:off x="3429000" y="5841531"/>
            <a:ext cx="3000396" cy="2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1 Título"/>
          <p:cNvSpPr txBox="1">
            <a:spLocks/>
          </p:cNvSpPr>
          <p:nvPr/>
        </p:nvSpPr>
        <p:spPr>
          <a:xfrm>
            <a:off x="3" y="7061217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>
                <a:latin typeface="+mj-lt"/>
                <a:ea typeface="+mj-ea"/>
                <a:cs typeface="+mj-cs"/>
              </a:rPr>
              <a:t>Acidez (g de ácido láctico/100g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)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>
                <a:latin typeface="+mj-lt"/>
                <a:ea typeface="+mj-ea"/>
                <a:cs typeface="+mj-cs"/>
              </a:rPr>
              <a:t>Materia grasa láctea (g/100g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) 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>
                <a:latin typeface="+mj-lt"/>
                <a:ea typeface="+mj-ea"/>
                <a:cs typeface="+mj-cs"/>
              </a:rPr>
              <a:t>Proteínas lácteas (g/100g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)</a:t>
            </a:r>
            <a:endParaRPr lang="es-ES" sz="1000" dirty="0">
              <a:latin typeface="+mj-lt"/>
              <a:ea typeface="+mj-ea"/>
              <a:cs typeface="+mj-cs"/>
            </a:endParaRPr>
          </a:p>
        </p:txBody>
      </p:sp>
      <p:sp>
        <p:nvSpPr>
          <p:cNvPr id="52" name="1 Título"/>
          <p:cNvSpPr txBox="1">
            <a:spLocks/>
          </p:cNvSpPr>
          <p:nvPr/>
        </p:nvSpPr>
        <p:spPr>
          <a:xfrm>
            <a:off x="2428871" y="7061217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smtClean="0">
                <a:latin typeface="+mj-lt"/>
                <a:ea typeface="+mj-ea"/>
                <a:cs typeface="+mj-cs"/>
              </a:rPr>
              <a:t>0.6- 2.0</a:t>
            </a:r>
            <a:endParaRPr lang="es-ES" sz="1000" dirty="0" smtClean="0">
              <a:latin typeface="+mj-lt"/>
              <a:ea typeface="+mj-ea"/>
              <a:cs typeface="+mj-cs"/>
            </a:endParaRPr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máx</a:t>
            </a:r>
            <a:r>
              <a:rPr lang="es-ES" sz="1000" dirty="0">
                <a:latin typeface="+mj-lt"/>
                <a:ea typeface="+mj-ea"/>
                <a:cs typeface="+mj-cs"/>
              </a:rPr>
              <a:t>. 0.5</a:t>
            </a:r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min 2.9</a:t>
            </a:r>
            <a:endParaRPr lang="es-ES" sz="1000" dirty="0">
              <a:latin typeface="+mj-lt"/>
              <a:ea typeface="+mj-ea"/>
              <a:cs typeface="+mj-cs"/>
            </a:endParaRPr>
          </a:p>
        </p:txBody>
      </p:sp>
      <p:sp>
        <p:nvSpPr>
          <p:cNvPr id="57" name="1 Título"/>
          <p:cNvSpPr txBox="1">
            <a:spLocks/>
          </p:cNvSpPr>
          <p:nvPr/>
        </p:nvSpPr>
        <p:spPr>
          <a:xfrm>
            <a:off x="3286127" y="7061217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Valoración</a:t>
            </a:r>
          </a:p>
          <a:p>
            <a:r>
              <a:rPr lang="es-ES" sz="1000" dirty="0" smtClean="0"/>
              <a:t>FIL 116A:1987</a:t>
            </a:r>
          </a:p>
          <a:p>
            <a:r>
              <a:rPr lang="es-ES" sz="1000" dirty="0" smtClean="0"/>
              <a:t>Laboratorio externo</a:t>
            </a:r>
            <a:endParaRPr lang="es-ES" sz="1000" dirty="0"/>
          </a:p>
        </p:txBody>
      </p:sp>
      <p:sp>
        <p:nvSpPr>
          <p:cNvPr id="58" name="1 Título"/>
          <p:cNvSpPr txBox="1">
            <a:spLocks/>
          </p:cNvSpPr>
          <p:nvPr/>
        </p:nvSpPr>
        <p:spPr>
          <a:xfrm>
            <a:off x="4822020" y="7061217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FIL 150:1991</a:t>
            </a:r>
          </a:p>
          <a:p>
            <a:r>
              <a:rPr lang="es-ES" sz="1000" dirty="0" smtClean="0"/>
              <a:t>FIL 116A:1987</a:t>
            </a:r>
          </a:p>
          <a:p>
            <a:r>
              <a:rPr lang="es-ES" sz="1000" dirty="0" err="1" smtClean="0"/>
              <a:t>Kjeldhal</a:t>
            </a:r>
            <a:endParaRPr lang="es-ES" sz="1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62" y="2346305"/>
            <a:ext cx="4716000" cy="3025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43380" y="346040"/>
            <a:ext cx="577759" cy="548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6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072074" y="9918732"/>
            <a:ext cx="2171700" cy="569325"/>
          </a:xfrm>
        </p:spPr>
        <p:txBody>
          <a:bodyPr/>
          <a:lstStyle/>
          <a:p>
            <a:r>
              <a:rPr lang="es-ES" dirty="0" smtClean="0"/>
              <a:t>Nº Revisión: 0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9120</TotalTime>
  <Words>434</Words>
  <Application>Microsoft Office PowerPoint</Application>
  <PresentationFormat>Personalizado</PresentationFormat>
  <Paragraphs>81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gestevez</cp:lastModifiedBy>
  <cp:revision>812</cp:revision>
  <dcterms:created xsi:type="dcterms:W3CDTF">2016-02-29T16:33:20Z</dcterms:created>
  <dcterms:modified xsi:type="dcterms:W3CDTF">2022-06-14T11:58:40Z</dcterms:modified>
</cp:coreProperties>
</file>