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10693400"/>
  <p:notesSz cx="6888163" cy="100187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785" autoAdjust="0"/>
  </p:normalViewPr>
  <p:slideViewPr>
    <p:cSldViewPr>
      <p:cViewPr varScale="1">
        <p:scale>
          <a:sx n="61" d="100"/>
          <a:sy n="61" d="100"/>
        </p:scale>
        <p:origin x="1632" y="90"/>
      </p:cViewPr>
      <p:guideLst>
        <p:guide orient="horz" pos="3368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84871" cy="500936"/>
          </a:xfrm>
          <a:prstGeom prst="rect">
            <a:avLst/>
          </a:prstGeom>
        </p:spPr>
        <p:txBody>
          <a:bodyPr vert="horz" lIns="94799" tIns="47399" rIns="94799" bIns="4739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01700" y="3"/>
            <a:ext cx="2984871" cy="500936"/>
          </a:xfrm>
          <a:prstGeom prst="rect">
            <a:avLst/>
          </a:prstGeom>
        </p:spPr>
        <p:txBody>
          <a:bodyPr vert="horz" lIns="94799" tIns="47399" rIns="94799" bIns="47399" rtlCol="0"/>
          <a:lstStyle>
            <a:lvl1pPr algn="r">
              <a:defRPr sz="1200"/>
            </a:lvl1pPr>
          </a:lstStyle>
          <a:p>
            <a:fld id="{BCB07188-8E68-44B9-BDCD-2882423E9387}" type="datetimeFigureOut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752475"/>
            <a:ext cx="2408237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9" tIns="47399" rIns="94799" bIns="47399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4799" tIns="47399" rIns="94799" bIns="47399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0936"/>
          </a:xfrm>
          <a:prstGeom prst="rect">
            <a:avLst/>
          </a:prstGeom>
        </p:spPr>
        <p:txBody>
          <a:bodyPr vert="horz" lIns="94799" tIns="47399" rIns="94799" bIns="4739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01700" y="9516040"/>
            <a:ext cx="2984871" cy="500936"/>
          </a:xfrm>
          <a:prstGeom prst="rect">
            <a:avLst/>
          </a:prstGeom>
        </p:spPr>
        <p:txBody>
          <a:bodyPr vert="horz" lIns="94799" tIns="47399" rIns="94799" bIns="47399" rtlCol="0" anchor="b"/>
          <a:lstStyle>
            <a:lvl1pPr algn="r">
              <a:defRPr sz="1200"/>
            </a:lvl1pPr>
          </a:lstStyle>
          <a:p>
            <a:fld id="{F3C4A6F7-7F74-47D7-9A26-377180BB296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4A6F7-7F74-47D7-9A26-377180BB2969}" type="slidenum">
              <a:rPr lang="es-ES" smtClean="0"/>
              <a:pPr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3321888"/>
            <a:ext cx="5829300" cy="229215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6059595"/>
            <a:ext cx="4800600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309DA-ED97-4DEB-8693-D121D028395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F9258-E434-4DB8-9DD2-4788EEE09485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428234"/>
            <a:ext cx="1543050" cy="91240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428234"/>
            <a:ext cx="4514850" cy="91240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AC5FA-C98A-48A9-8A57-EA41C28B1FFE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BFABB-4CC2-47B1-8801-F4F33559693D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6871502"/>
            <a:ext cx="5829300" cy="212382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4532320"/>
            <a:ext cx="5829300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38D68-6137-4178-ABA4-0BE2B01D661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495129"/>
            <a:ext cx="3028950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73DB-F424-4FED-9DB5-BF980D767739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1" y="2393642"/>
            <a:ext cx="303014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1" y="3391196"/>
            <a:ext cx="303014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73" y="2393642"/>
            <a:ext cx="303133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73" y="3391196"/>
            <a:ext cx="3031331" cy="61610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7FB53-B287-4DF5-9A3B-11204275F23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2C402-3BD9-41B5-B7CD-5D1A2E515F6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009DE-FFB4-49B0-95C4-4B871DBCD3D2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4" y="425757"/>
            <a:ext cx="2256235" cy="18119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91" y="425759"/>
            <a:ext cx="3833813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4" y="2237697"/>
            <a:ext cx="2256235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8719D-F67A-497A-AEBE-F3BC8CF4649C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7485381"/>
            <a:ext cx="4114800" cy="88369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955475"/>
            <a:ext cx="4114800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8369073"/>
            <a:ext cx="4114800" cy="1254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37C13-D80B-41A8-ABE4-68B9FE5F942F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FT-001                                  Nº Revisión: 0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428234"/>
            <a:ext cx="6172200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495129"/>
            <a:ext cx="6172200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19835-67BC-409F-A56C-A67057E048B7}" type="datetime1">
              <a:rPr lang="es-ES" smtClean="0"/>
              <a:pPr/>
              <a:t>30/10/2024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9911199"/>
            <a:ext cx="21717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FT-001                                  Nº Revisión: 0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9911199"/>
            <a:ext cx="1600200" cy="5693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758C-CF81-4FFA-81A8-4D5BE9B88FC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lonialuruguay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2852" y="1131858"/>
            <a:ext cx="3000372" cy="1773677"/>
          </a:xfrm>
          <a:noFill/>
        </p:spPr>
        <p:txBody>
          <a:bodyPr>
            <a:normAutofit/>
          </a:bodyPr>
          <a:lstStyle/>
          <a:p>
            <a:pPr algn="l"/>
            <a:r>
              <a:rPr lang="es-ES" sz="1100" b="1" dirty="0">
                <a:solidFill>
                  <a:schemeClr val="tx1"/>
                </a:solidFill>
              </a:rPr>
              <a:t>DESCRIPCIÓN DEL PRODUCTO</a:t>
            </a: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Marca: Colonial</a:t>
            </a:r>
            <a:endParaRPr lang="es-ES" sz="1000" dirty="0">
              <a:solidFill>
                <a:schemeClr val="tx1"/>
              </a:solidFill>
            </a:endParaRPr>
          </a:p>
          <a:p>
            <a:pPr algn="just"/>
            <a:r>
              <a:rPr lang="es-ES" sz="1000" dirty="0">
                <a:solidFill>
                  <a:schemeClr val="tx1"/>
                </a:solidFill>
              </a:rPr>
              <a:t>Postre preparado a base de gelatina, azúcar y aditivos permitidos, diseñado para el consumo de toda la familia.</a:t>
            </a:r>
          </a:p>
          <a:p>
            <a:pPr algn="just"/>
            <a:r>
              <a:rPr lang="es-ES" sz="1000" b="1" dirty="0">
                <a:solidFill>
                  <a:schemeClr val="tx1"/>
                </a:solidFill>
              </a:rPr>
              <a:t>Proceso: </a:t>
            </a:r>
            <a:r>
              <a:rPr lang="es-ES" sz="1000" dirty="0">
                <a:solidFill>
                  <a:schemeClr val="tx1"/>
                </a:solidFill>
              </a:rPr>
              <a:t>Producto obtenido mediante la mezcla y posterior pasteurización del agua, gelatina, azúcar y demás  aditivos permitidos.</a:t>
            </a:r>
          </a:p>
          <a:p>
            <a:pPr algn="just"/>
            <a:endParaRPr lang="es-ES" sz="1000" dirty="0">
              <a:solidFill>
                <a:srgbClr val="FF0000"/>
              </a:solidFill>
            </a:endParaRPr>
          </a:p>
          <a:p>
            <a:pPr algn="l"/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  <a:p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0" y="5846767"/>
            <a:ext cx="3357586" cy="92539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Textura: firme, con buen corte.</a:t>
            </a:r>
          </a:p>
          <a:p>
            <a:r>
              <a:rPr lang="es-ES" sz="1000" dirty="0"/>
              <a:t>Color: verde</a:t>
            </a:r>
          </a:p>
          <a:p>
            <a:r>
              <a:rPr lang="es-ES" sz="1000" dirty="0"/>
              <a:t>Sabor: característico a manzana</a:t>
            </a:r>
          </a:p>
          <a:p>
            <a:endParaRPr lang="es-ES" sz="1000" dirty="0"/>
          </a:p>
          <a:p>
            <a:r>
              <a:rPr lang="es-ES" sz="1000" dirty="0">
                <a:latin typeface="+mj-lt"/>
                <a:ea typeface="+mj-ea"/>
                <a:cs typeface="+mj-cs"/>
              </a:rPr>
              <a:t>         </a:t>
            </a:r>
          </a:p>
        </p:txBody>
      </p:sp>
      <p:sp>
        <p:nvSpPr>
          <p:cNvPr id="21" name="1 Título"/>
          <p:cNvSpPr txBox="1">
            <a:spLocks/>
          </p:cNvSpPr>
          <p:nvPr/>
        </p:nvSpPr>
        <p:spPr>
          <a:xfrm>
            <a:off x="142852" y="417478"/>
            <a:ext cx="4071966" cy="7648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FICHA</a:t>
            </a:r>
            <a:r>
              <a:rPr kumimoji="0" lang="es-ES" sz="16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TÉCNICA </a:t>
            </a:r>
          </a:p>
          <a:p>
            <a:pPr algn="ctr">
              <a:spcBef>
                <a:spcPct val="0"/>
              </a:spcBef>
              <a:defRPr/>
            </a:pPr>
            <a:r>
              <a:rPr lang="es-ES" sz="1400" b="1" dirty="0">
                <a:latin typeface="+mj-lt"/>
                <a:ea typeface="+mj-ea"/>
                <a:cs typeface="+mj-cs"/>
              </a:rPr>
              <a:t>GELATINA SABOR  MANZANA</a:t>
            </a:r>
            <a:endParaRPr lang="es-ES" sz="1600" b="1" dirty="0">
              <a:latin typeface="+mj-lt"/>
              <a:ea typeface="+mj-ea"/>
              <a:cs typeface="+mj-cs"/>
            </a:endParaRPr>
          </a:p>
        </p:txBody>
      </p:sp>
      <p:cxnSp>
        <p:nvCxnSpPr>
          <p:cNvPr id="26" name="25 Conector recto"/>
          <p:cNvCxnSpPr/>
          <p:nvPr/>
        </p:nvCxnSpPr>
        <p:spPr>
          <a:xfrm>
            <a:off x="142852" y="1489048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1 Título"/>
          <p:cNvSpPr txBox="1">
            <a:spLocks/>
          </p:cNvSpPr>
          <p:nvPr/>
        </p:nvSpPr>
        <p:spPr>
          <a:xfrm>
            <a:off x="3236142" y="1336647"/>
            <a:ext cx="3621861" cy="449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     INGREDIENTES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7" name="1 Título"/>
          <p:cNvSpPr txBox="1">
            <a:spLocks/>
          </p:cNvSpPr>
          <p:nvPr/>
        </p:nvSpPr>
        <p:spPr>
          <a:xfrm>
            <a:off x="0" y="2846370"/>
            <a:ext cx="3300414" cy="26153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CONDICIONES DE CONSERVACIÓN Y TRANSPORTE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1 Título"/>
          <p:cNvSpPr txBox="1">
            <a:spLocks/>
          </p:cNvSpPr>
          <p:nvPr/>
        </p:nvSpPr>
        <p:spPr>
          <a:xfrm>
            <a:off x="0" y="2989246"/>
            <a:ext cx="3300414" cy="868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s-ES" sz="1000" dirty="0"/>
              <a:t>Este producto debe ser conservado y transportado en condiciones de refrigeración,  temperatura entre 4 y 7 ºC.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1 Título"/>
          <p:cNvSpPr txBox="1">
            <a:spLocks/>
          </p:cNvSpPr>
          <p:nvPr/>
        </p:nvSpPr>
        <p:spPr>
          <a:xfrm>
            <a:off x="0" y="3632188"/>
            <a:ext cx="3300414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IDENTIFICACIÓN</a:t>
            </a:r>
          </a:p>
        </p:txBody>
      </p:sp>
      <p:sp>
        <p:nvSpPr>
          <p:cNvPr id="41" name="1 Título"/>
          <p:cNvSpPr txBox="1">
            <a:spLocks/>
          </p:cNvSpPr>
          <p:nvPr/>
        </p:nvSpPr>
        <p:spPr>
          <a:xfrm>
            <a:off x="0" y="4060816"/>
            <a:ext cx="3300414" cy="694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En cada envase se </a:t>
            </a:r>
            <a:r>
              <a:rPr kumimoji="0" lang="es-ES" sz="10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identific</a:t>
            </a:r>
            <a:r>
              <a:rPr lang="es-ES" sz="1000" dirty="0">
                <a:latin typeface="+mj-lt"/>
                <a:ea typeface="+mj-ea"/>
                <a:cs typeface="+mj-cs"/>
              </a:rPr>
              <a:t>a: </a:t>
            </a:r>
          </a:p>
          <a:p>
            <a:r>
              <a:rPr lang="es-ES" sz="1000" dirty="0" err="1"/>
              <a:t>Elab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endParaRPr lang="es-ES" sz="1000" dirty="0"/>
          </a:p>
          <a:p>
            <a:r>
              <a:rPr lang="es-ES" sz="1000" dirty="0" err="1"/>
              <a:t>Venc</a:t>
            </a:r>
            <a:r>
              <a:rPr lang="es-ES" sz="1000" dirty="0"/>
              <a:t>: </a:t>
            </a:r>
            <a:r>
              <a:rPr lang="es-ES" sz="1000" dirty="0" err="1"/>
              <a:t>dd</a:t>
            </a:r>
            <a:r>
              <a:rPr lang="es-ES" sz="1000" dirty="0"/>
              <a:t>/mm/</a:t>
            </a:r>
            <a:r>
              <a:rPr lang="es-ES" sz="1000" dirty="0" err="1"/>
              <a:t>aa</a:t>
            </a:r>
            <a:r>
              <a:rPr lang="es-ES" sz="1000" dirty="0"/>
              <a:t> </a:t>
            </a:r>
          </a:p>
          <a:p>
            <a:r>
              <a:rPr lang="en-US" sz="1000" dirty="0" err="1"/>
              <a:t>Lote</a:t>
            </a:r>
            <a:r>
              <a:rPr lang="en-US" sz="1000" dirty="0"/>
              <a:t>: </a:t>
            </a:r>
            <a:r>
              <a:rPr lang="en-US" sz="1000" dirty="0" err="1"/>
              <a:t>ddmmnºpailada</a:t>
            </a:r>
            <a:endParaRPr lang="es-ES" sz="1000" dirty="0"/>
          </a:p>
        </p:txBody>
      </p:sp>
      <p:sp>
        <p:nvSpPr>
          <p:cNvPr id="42" name="2 Subtítulo"/>
          <p:cNvSpPr txBox="1">
            <a:spLocks/>
          </p:cNvSpPr>
          <p:nvPr/>
        </p:nvSpPr>
        <p:spPr>
          <a:xfrm>
            <a:off x="3357563" y="5846766"/>
            <a:ext cx="3500438" cy="916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z="1000" dirty="0"/>
              <a:t>Contenido: 120g</a:t>
            </a:r>
          </a:p>
          <a:p>
            <a:pPr lvl="0"/>
            <a:r>
              <a:rPr lang="es-ES" sz="1000" dirty="0"/>
              <a:t>Envase primario: Potes de </a:t>
            </a:r>
            <a:r>
              <a:rPr lang="es-ES" sz="1000"/>
              <a:t>poliestireno </a:t>
            </a:r>
            <a:r>
              <a:rPr lang="es-ES" sz="1000" dirty="0"/>
              <a:t>con folio de aluminio  </a:t>
            </a:r>
            <a:r>
              <a:rPr lang="es-ES" sz="1000" dirty="0" err="1"/>
              <a:t>termosellado</a:t>
            </a:r>
            <a:r>
              <a:rPr lang="es-ES" sz="1000" dirty="0"/>
              <a:t>.</a:t>
            </a:r>
          </a:p>
          <a:p>
            <a:pPr lvl="0"/>
            <a:endParaRPr lang="es-ES" sz="1000" dirty="0"/>
          </a:p>
          <a:p>
            <a:r>
              <a:rPr lang="es-ES" sz="1000" b="1" dirty="0"/>
              <a:t> </a:t>
            </a:r>
            <a:endParaRPr lang="es-ES" sz="10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s-ES" sz="1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1 Título"/>
          <p:cNvSpPr txBox="1">
            <a:spLocks/>
          </p:cNvSpPr>
          <p:nvPr/>
        </p:nvSpPr>
        <p:spPr>
          <a:xfrm>
            <a:off x="3357562" y="5346701"/>
            <a:ext cx="3300414" cy="4734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PRESENTACIÓN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" name="1 Título"/>
          <p:cNvSpPr txBox="1">
            <a:spLocks/>
          </p:cNvSpPr>
          <p:nvPr/>
        </p:nvSpPr>
        <p:spPr>
          <a:xfrm>
            <a:off x="0" y="4775196"/>
            <a:ext cx="3300414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VIDA ÚTIL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7" name="1 Título"/>
          <p:cNvSpPr txBox="1">
            <a:spLocks/>
          </p:cNvSpPr>
          <p:nvPr/>
        </p:nvSpPr>
        <p:spPr>
          <a:xfrm>
            <a:off x="0" y="4780874"/>
            <a:ext cx="3300414" cy="10024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000" dirty="0">
                <a:latin typeface="+mj-lt"/>
                <a:ea typeface="+mj-ea"/>
                <a:cs typeface="+mj-cs"/>
              </a:rPr>
              <a:t>60</a:t>
            </a:r>
            <a:r>
              <a:rPr kumimoji="0" lang="es-ES" sz="10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días.</a:t>
            </a:r>
            <a:endParaRPr kumimoji="0" lang="es-ES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8" name="1 Título"/>
          <p:cNvSpPr txBox="1">
            <a:spLocks/>
          </p:cNvSpPr>
          <p:nvPr/>
        </p:nvSpPr>
        <p:spPr>
          <a:xfrm>
            <a:off x="0" y="9490104"/>
            <a:ext cx="6268685" cy="67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z="1000" dirty="0"/>
              <a:t>El producto cumple con las normativas del Reglamento Bromatológico Nacional. </a:t>
            </a:r>
          </a:p>
          <a:p>
            <a:pPr lvl="0"/>
            <a:r>
              <a:rPr lang="es-ES" sz="1000" dirty="0"/>
              <a:t>Elaborado por Granja Pocha S.A.  UY-138</a:t>
            </a:r>
          </a:p>
          <a:p>
            <a:endParaRPr lang="es-ES" sz="1000" dirty="0"/>
          </a:p>
          <a:p>
            <a:pPr lvl="0">
              <a:spcBef>
                <a:spcPct val="20000"/>
              </a:spcBef>
              <a:defRPr/>
            </a:pPr>
            <a:endParaRPr lang="es-ES" sz="1000" dirty="0"/>
          </a:p>
        </p:txBody>
      </p:sp>
      <p:sp>
        <p:nvSpPr>
          <p:cNvPr id="56" name="5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10133047"/>
            <a:ext cx="6286520" cy="214313"/>
          </a:xfrm>
        </p:spPr>
        <p:txBody>
          <a:bodyPr/>
          <a:lstStyle/>
          <a:p>
            <a:pPr algn="l"/>
            <a:r>
              <a:rPr lang="es-ES" sz="1000" dirty="0"/>
              <a:t>FTP-CEI-075                                                                               </a:t>
            </a:r>
            <a:fld id="{75FCF8C3-DAA7-4C00-8DCA-38769F4154C8}" type="slidenum">
              <a:rPr lang="es-ES" sz="1000" smtClean="0"/>
              <a:pPr algn="l"/>
              <a:t>1</a:t>
            </a:fld>
            <a:r>
              <a:rPr lang="es-ES" sz="1000" dirty="0"/>
              <a:t>                                                                               Nº Revisión: 0                                            </a:t>
            </a:r>
          </a:p>
        </p:txBody>
      </p:sp>
      <p:sp>
        <p:nvSpPr>
          <p:cNvPr id="34" name="33 Rectángulo"/>
          <p:cNvSpPr/>
          <p:nvPr/>
        </p:nvSpPr>
        <p:spPr>
          <a:xfrm>
            <a:off x="3429000" y="1774800"/>
            <a:ext cx="3429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000" dirty="0"/>
              <a:t>Ingredientes: agua, azúcar, gelatina, regulador de la acidez: citrato de sodio, acidulante: ácido </a:t>
            </a:r>
            <a:r>
              <a:rPr lang="es-ES" sz="1000" dirty="0" err="1"/>
              <a:t>fumárico</a:t>
            </a:r>
            <a:r>
              <a:rPr lang="es-ES" sz="1000" dirty="0"/>
              <a:t>, saborizante/aromatizante, colorantes artificiales: amarillo </a:t>
            </a:r>
            <a:r>
              <a:rPr lang="es-ES" sz="1000" dirty="0" err="1"/>
              <a:t>tartrazina</a:t>
            </a:r>
            <a:r>
              <a:rPr lang="es-ES" sz="1000" dirty="0"/>
              <a:t> &lt; 0.01g/100g, azul brillante &lt; 0.015g/100g, sal. LIBRE DE GLUTEN</a:t>
            </a:r>
          </a:p>
          <a:p>
            <a:endParaRPr lang="es-ES" sz="1000" dirty="0"/>
          </a:p>
        </p:txBody>
      </p:sp>
      <p:sp>
        <p:nvSpPr>
          <p:cNvPr id="65" name="1 Título"/>
          <p:cNvSpPr txBox="1">
            <a:spLocks/>
          </p:cNvSpPr>
          <p:nvPr/>
        </p:nvSpPr>
        <p:spPr>
          <a:xfrm>
            <a:off x="0" y="5275263"/>
            <a:ext cx="3300414" cy="595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ESPECIFICACIÓN</a:t>
            </a:r>
            <a:r>
              <a:rPr kumimoji="0" lang="es-ES" sz="11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SENSORIAL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9" name="1 Título"/>
          <p:cNvSpPr txBox="1">
            <a:spLocks/>
          </p:cNvSpPr>
          <p:nvPr/>
        </p:nvSpPr>
        <p:spPr>
          <a:xfrm>
            <a:off x="3357562" y="2560618"/>
            <a:ext cx="3621861" cy="279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100" b="1" dirty="0">
                <a:latin typeface="+mj-lt"/>
                <a:ea typeface="+mj-ea"/>
                <a:cs typeface="+mj-cs"/>
              </a:rPr>
              <a:t>INFORMACIÓN NUTRICIONAL</a:t>
            </a:r>
            <a:endParaRPr kumimoji="0" lang="es-ES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7" name="1 Título"/>
          <p:cNvSpPr txBox="1">
            <a:spLocks/>
          </p:cNvSpPr>
          <p:nvPr/>
        </p:nvSpPr>
        <p:spPr>
          <a:xfrm>
            <a:off x="0" y="5989642"/>
            <a:ext cx="3157514" cy="6169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endParaRPr lang="es-ES" sz="1100" b="1" dirty="0"/>
          </a:p>
        </p:txBody>
      </p:sp>
      <p:sp>
        <p:nvSpPr>
          <p:cNvPr id="70" name="1 Título"/>
          <p:cNvSpPr txBox="1">
            <a:spLocks/>
          </p:cNvSpPr>
          <p:nvPr/>
        </p:nvSpPr>
        <p:spPr>
          <a:xfrm>
            <a:off x="3286124" y="7061212"/>
            <a:ext cx="2100777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es-ES" sz="1000" dirty="0"/>
          </a:p>
        </p:txBody>
      </p:sp>
      <p:sp>
        <p:nvSpPr>
          <p:cNvPr id="73" name="1 Título"/>
          <p:cNvSpPr txBox="1">
            <a:spLocks/>
          </p:cNvSpPr>
          <p:nvPr/>
        </p:nvSpPr>
        <p:spPr>
          <a:xfrm>
            <a:off x="0" y="7132650"/>
            <a:ext cx="2285992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z="1000" dirty="0"/>
              <a:t>Coliformes /g (30ºC)</a:t>
            </a:r>
            <a:endParaRPr lang="es-ES" sz="1000" dirty="0"/>
          </a:p>
          <a:p>
            <a:r>
              <a:rPr lang="es-ES" sz="1000" dirty="0"/>
              <a:t>Aerobios </a:t>
            </a:r>
            <a:r>
              <a:rPr lang="es-ES" sz="1000" dirty="0" err="1"/>
              <a:t>mesófilos</a:t>
            </a:r>
            <a:r>
              <a:rPr lang="es-ES" sz="1000" dirty="0"/>
              <a:t> /g</a:t>
            </a:r>
          </a:p>
          <a:p>
            <a:r>
              <a:rPr lang="es-ES" sz="1000" dirty="0"/>
              <a:t>Hongos y Levaduras /g</a:t>
            </a:r>
          </a:p>
          <a:p>
            <a:r>
              <a:rPr lang="es-ES" sz="1000" dirty="0"/>
              <a:t>Estafilococos </a:t>
            </a:r>
            <a:r>
              <a:rPr lang="es-ES" sz="1000" dirty="0" err="1"/>
              <a:t>coag</a:t>
            </a:r>
            <a:r>
              <a:rPr lang="es-ES" sz="1000" dirty="0"/>
              <a:t>. Pos. /g</a:t>
            </a:r>
          </a:p>
          <a:p>
            <a:r>
              <a:rPr lang="es-ES" sz="1000" dirty="0"/>
              <a:t>Salmonella </a:t>
            </a:r>
            <a:r>
              <a:rPr lang="es-ES" sz="1000" dirty="0" err="1"/>
              <a:t>spp</a:t>
            </a:r>
            <a:r>
              <a:rPr lang="es-ES" sz="1000" dirty="0"/>
              <a:t> /25g</a:t>
            </a:r>
          </a:p>
          <a:p>
            <a:r>
              <a:rPr lang="es-ES" sz="1000" dirty="0"/>
              <a:t>Listeria </a:t>
            </a:r>
            <a:r>
              <a:rPr lang="es-ES" sz="1000" dirty="0" err="1"/>
              <a:t>monocytogenes</a:t>
            </a:r>
            <a:r>
              <a:rPr lang="es-ES" sz="1000" dirty="0"/>
              <a:t> /25 g</a:t>
            </a:r>
          </a:p>
        </p:txBody>
      </p:sp>
      <p:sp>
        <p:nvSpPr>
          <p:cNvPr id="74" name="1 Título"/>
          <p:cNvSpPr txBox="1">
            <a:spLocks/>
          </p:cNvSpPr>
          <p:nvPr/>
        </p:nvSpPr>
        <p:spPr>
          <a:xfrm>
            <a:off x="0" y="6346832"/>
            <a:ext cx="2571768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s-ES" sz="1100" b="1" dirty="0"/>
              <a:t> ESPECIFICACIONES MICROBIOLÓGICAS</a:t>
            </a:r>
          </a:p>
        </p:txBody>
      </p:sp>
      <p:sp>
        <p:nvSpPr>
          <p:cNvPr id="75" name="1 Título"/>
          <p:cNvSpPr txBox="1">
            <a:spLocks/>
          </p:cNvSpPr>
          <p:nvPr/>
        </p:nvSpPr>
        <p:spPr>
          <a:xfrm>
            <a:off x="0" y="6846898"/>
            <a:ext cx="6572272" cy="3084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Determinación                                                  Límite</a:t>
            </a:r>
            <a:r>
              <a:rPr kumimoji="0" lang="es-ES" sz="10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Método de ensayo                 Referencia 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6" name="1 Título"/>
          <p:cNvSpPr txBox="1">
            <a:spLocks/>
          </p:cNvSpPr>
          <p:nvPr/>
        </p:nvSpPr>
        <p:spPr>
          <a:xfrm>
            <a:off x="2214554" y="7204088"/>
            <a:ext cx="2107421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&lt;1000</a:t>
            </a:r>
          </a:p>
          <a:p>
            <a:r>
              <a:rPr lang="es-ES" sz="1000" dirty="0"/>
              <a:t>&lt;100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77" name="1 Título"/>
          <p:cNvSpPr txBox="1">
            <a:spLocks/>
          </p:cNvSpPr>
          <p:nvPr/>
        </p:nvSpPr>
        <p:spPr>
          <a:xfrm>
            <a:off x="4786322" y="7204088"/>
            <a:ext cx="1964545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FIL 73A: 1985</a:t>
            </a:r>
          </a:p>
          <a:p>
            <a:r>
              <a:rPr lang="es-ES" sz="1000" dirty="0"/>
              <a:t>APHA 1992c .24(1)</a:t>
            </a:r>
          </a:p>
          <a:p>
            <a:r>
              <a:rPr lang="es-ES" sz="1000" dirty="0"/>
              <a:t>FIL 94B: 1990</a:t>
            </a:r>
          </a:p>
          <a:p>
            <a:r>
              <a:rPr lang="es-ES" sz="1000" dirty="0"/>
              <a:t>FIL 145: 1990</a:t>
            </a:r>
          </a:p>
          <a:p>
            <a:r>
              <a:rPr lang="es-ES" sz="1000" dirty="0"/>
              <a:t>USDA-FSIS 9CFR 25/7/1996</a:t>
            </a:r>
          </a:p>
          <a:p>
            <a:r>
              <a:rPr lang="es-ES" sz="1000" dirty="0"/>
              <a:t>USDA-FSIS</a:t>
            </a:r>
          </a:p>
          <a:p>
            <a:endParaRPr lang="es-ES" sz="1000" dirty="0"/>
          </a:p>
        </p:txBody>
      </p:sp>
      <p:cxnSp>
        <p:nvCxnSpPr>
          <p:cNvPr id="50" name="49 Conector recto"/>
          <p:cNvCxnSpPr/>
          <p:nvPr/>
        </p:nvCxnSpPr>
        <p:spPr>
          <a:xfrm>
            <a:off x="71414" y="3132122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50 Conector recto"/>
          <p:cNvCxnSpPr/>
          <p:nvPr/>
        </p:nvCxnSpPr>
        <p:spPr>
          <a:xfrm>
            <a:off x="71414" y="3989379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52 Conector recto"/>
          <p:cNvCxnSpPr/>
          <p:nvPr/>
        </p:nvCxnSpPr>
        <p:spPr>
          <a:xfrm>
            <a:off x="71414" y="5083662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>
            <a:off x="5973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60 Conector recto"/>
          <p:cNvCxnSpPr/>
          <p:nvPr/>
        </p:nvCxnSpPr>
        <p:spPr>
          <a:xfrm>
            <a:off x="3429000" y="1631924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82 Conector recto"/>
          <p:cNvCxnSpPr/>
          <p:nvPr/>
        </p:nvCxnSpPr>
        <p:spPr>
          <a:xfrm>
            <a:off x="142852" y="6775460"/>
            <a:ext cx="6357982" cy="17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84 Conector recto"/>
          <p:cNvCxnSpPr/>
          <p:nvPr/>
        </p:nvCxnSpPr>
        <p:spPr>
          <a:xfrm>
            <a:off x="3429000" y="2846370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1 Título"/>
          <p:cNvSpPr txBox="1">
            <a:spLocks/>
          </p:cNvSpPr>
          <p:nvPr/>
        </p:nvSpPr>
        <p:spPr>
          <a:xfrm>
            <a:off x="3429000" y="7204088"/>
            <a:ext cx="2035983" cy="97466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z="1000" dirty="0"/>
              <a:t>&lt;10</a:t>
            </a:r>
          </a:p>
          <a:p>
            <a:r>
              <a:rPr lang="es-ES" sz="1000" dirty="0"/>
              <a:t>&lt;100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&lt;10</a:t>
            </a:r>
          </a:p>
          <a:p>
            <a:r>
              <a:rPr lang="es-ES" sz="1000" dirty="0"/>
              <a:t>Ausencia</a:t>
            </a:r>
          </a:p>
          <a:p>
            <a:r>
              <a:rPr lang="es-ES" sz="1000" dirty="0"/>
              <a:t>Ausencia</a:t>
            </a:r>
          </a:p>
        </p:txBody>
      </p:sp>
      <p:sp>
        <p:nvSpPr>
          <p:cNvPr id="44" name="43 Rectángulo"/>
          <p:cNvSpPr/>
          <p:nvPr/>
        </p:nvSpPr>
        <p:spPr>
          <a:xfrm>
            <a:off x="3040238" y="988982"/>
            <a:ext cx="3429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800" dirty="0"/>
              <a:t>Ruta 54 Km.5  - Juan </a:t>
            </a:r>
            <a:r>
              <a:rPr lang="es-ES" sz="800" dirty="0" err="1"/>
              <a:t>Lacaze</a:t>
            </a:r>
            <a:r>
              <a:rPr lang="es-ES" sz="800" dirty="0"/>
              <a:t> - Colonia – Uruguay</a:t>
            </a:r>
          </a:p>
          <a:p>
            <a:pPr algn="r"/>
            <a:r>
              <a:rPr lang="es-ES" sz="800" dirty="0"/>
              <a:t>Convenio 826, Montevideo – Uruguay    Tel (598) 2208 8482</a:t>
            </a:r>
          </a:p>
          <a:p>
            <a:pPr algn="r"/>
            <a:r>
              <a:rPr lang="es-ES" sz="800" dirty="0"/>
              <a:t>e-mail: comercialgranjapocha.com </a:t>
            </a:r>
          </a:p>
          <a:p>
            <a:pPr algn="r"/>
            <a:r>
              <a:rPr lang="es-ES" sz="800" dirty="0"/>
              <a:t> web: </a:t>
            </a:r>
            <a:r>
              <a:rPr lang="es-ES" sz="800" dirty="0">
                <a:hlinkClick r:id="rId3"/>
              </a:rPr>
              <a:t>http://www.colonialuruguay.com</a:t>
            </a:r>
            <a:endParaRPr lang="es-ES" sz="800" dirty="0"/>
          </a:p>
          <a:p>
            <a:pPr algn="ctr"/>
            <a:endParaRPr lang="es-ES" sz="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22" y="346040"/>
            <a:ext cx="1651172" cy="631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90" name="89 Conector recto"/>
          <p:cNvCxnSpPr/>
          <p:nvPr/>
        </p:nvCxnSpPr>
        <p:spPr>
          <a:xfrm>
            <a:off x="3429000" y="5703891"/>
            <a:ext cx="3000396" cy="203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51 Tabla"/>
          <p:cNvGraphicFramePr>
            <a:graphicFrameLocks noGrp="1"/>
          </p:cNvGraphicFramePr>
          <p:nvPr/>
        </p:nvGraphicFramePr>
        <p:xfrm>
          <a:off x="3571876" y="3060685"/>
          <a:ext cx="2857520" cy="2318519"/>
        </p:xfrm>
        <a:graphic>
          <a:graphicData uri="http://schemas.openxmlformats.org/drawingml/2006/table">
            <a:tbl>
              <a:tblPr/>
              <a:tblGrid>
                <a:gridCol w="10001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7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23524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INFORMACIÓN NUTRICIONAL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Porción  120g (1 pote)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52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s-ES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Cantidad por porción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% VD (*)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3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Valor energético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68 kcal =286 kJ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3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Carbohidratos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16 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5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Proteínas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1,2 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2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Grasas totales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0 g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3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Grasas saturadas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 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59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Grasas trans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 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---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3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Fibra alimentaria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 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0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117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Sodio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61 mg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ES" sz="700">
                          <a:latin typeface="Verdana"/>
                          <a:ea typeface="Calibri"/>
                          <a:cs typeface="Times New Roman"/>
                        </a:rPr>
                        <a:t>3</a:t>
                      </a:r>
                      <a:endParaRPr lang="es-ES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47049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* % Valores Diarios con base a una dieta de 2000 </a:t>
                      </a:r>
                      <a:r>
                        <a:rPr lang="es-ES" sz="700" dirty="0" err="1">
                          <a:latin typeface="Verdana"/>
                          <a:ea typeface="Calibri"/>
                          <a:cs typeface="Times New Roman"/>
                        </a:rPr>
                        <a:t>kcal</a:t>
                      </a: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 u 8400 </a:t>
                      </a:r>
                      <a:r>
                        <a:rPr lang="es-ES" sz="700" dirty="0" err="1">
                          <a:latin typeface="Verdana"/>
                          <a:ea typeface="Calibri"/>
                          <a:cs typeface="Times New Roman"/>
                        </a:rPr>
                        <a:t>kJ</a:t>
                      </a:r>
                      <a:r>
                        <a:rPr lang="es-ES" sz="700" dirty="0">
                          <a:latin typeface="Verdana"/>
                          <a:ea typeface="Calibri"/>
                          <a:cs typeface="Times New Roman"/>
                        </a:rPr>
                        <a:t>. Sus valores diarios pueden ser mayores o menores dependiendo de sus necesidades energéticas.</a:t>
                      </a:r>
                      <a:endParaRPr lang="es-E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1249</TotalTime>
  <Words>425</Words>
  <Application>Microsoft Office PowerPoint</Application>
  <PresentationFormat>Personalizado</PresentationFormat>
  <Paragraphs>96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melissar</dc:creator>
  <cp:lastModifiedBy>Queseria Office</cp:lastModifiedBy>
  <cp:revision>166</cp:revision>
  <dcterms:created xsi:type="dcterms:W3CDTF">2016-02-29T16:33:20Z</dcterms:created>
  <dcterms:modified xsi:type="dcterms:W3CDTF">2024-10-30T14:44:11Z</dcterms:modified>
</cp:coreProperties>
</file>