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6858000" cy="10693400"/>
  <p:notesSz cx="7315200" cy="96012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5" autoAdjust="0"/>
  </p:normalViewPr>
  <p:slideViewPr>
    <p:cSldViewPr>
      <p:cViewPr>
        <p:scale>
          <a:sx n="100" d="100"/>
          <a:sy n="100" d="100"/>
        </p:scale>
        <p:origin x="780" y="606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169920" cy="480060"/>
          </a:xfrm>
          <a:prstGeom prst="rect">
            <a:avLst/>
          </a:prstGeom>
        </p:spPr>
        <p:txBody>
          <a:bodyPr vert="horz" lIns="94824" tIns="47412" rIns="94824" bIns="47412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143589" y="2"/>
            <a:ext cx="3169920" cy="480060"/>
          </a:xfrm>
          <a:prstGeom prst="rect">
            <a:avLst/>
          </a:prstGeom>
        </p:spPr>
        <p:txBody>
          <a:bodyPr vert="horz" lIns="94824" tIns="47412" rIns="94824" bIns="47412" rtlCol="0"/>
          <a:lstStyle>
            <a:lvl1pPr algn="r">
              <a:defRPr sz="1300"/>
            </a:lvl1pPr>
          </a:lstStyle>
          <a:p>
            <a:fld id="{BCB07188-8E68-44B9-BDCD-2882423E9387}" type="datetimeFigureOut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722313"/>
            <a:ext cx="2308225" cy="3597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24" tIns="47412" rIns="94824" bIns="47412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4824" tIns="47412" rIns="94824" bIns="47412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0060"/>
          </a:xfrm>
          <a:prstGeom prst="rect">
            <a:avLst/>
          </a:prstGeom>
        </p:spPr>
        <p:txBody>
          <a:bodyPr vert="horz" lIns="94824" tIns="47412" rIns="94824" bIns="47412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143589" y="9119475"/>
            <a:ext cx="3169920" cy="480060"/>
          </a:xfrm>
          <a:prstGeom prst="rect">
            <a:avLst/>
          </a:prstGeom>
        </p:spPr>
        <p:txBody>
          <a:bodyPr vert="horz" lIns="94824" tIns="47412" rIns="94824" bIns="47412" rtlCol="0" anchor="b"/>
          <a:lstStyle>
            <a:lvl1pPr algn="r">
              <a:defRPr sz="13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44BA-E660-4A7D-BB95-E291E05559B8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036C-146B-44BE-AD47-3A9EBA14F186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52DC-51BA-404B-BC85-E3AD1AC13C4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C57D-6C52-4F96-8C6B-58E751717A18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E9711-9666-4857-939A-D9544FF1EFF0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2367-3E6E-4C20-8C9C-F8E8A7F51690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9E615-1000-4DEC-AF2F-76654B73CE68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B77E4-7780-4247-BEE0-5D376DA1D70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538B-5B8A-4467-8E92-E397FF3DEE8D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5597-0378-44ED-966C-B979006FC506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FDF4-929C-4562-9158-C7041AAEA51E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08290-3C0C-4195-966C-E4BB999D6F2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nialuruguay.com/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96" y="-845988"/>
            <a:ext cx="4680000" cy="634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1413768"/>
            <a:ext cx="3000372" cy="1773677"/>
          </a:xfrm>
        </p:spPr>
        <p:txBody>
          <a:bodyPr>
            <a:normAutofit/>
          </a:bodyPr>
          <a:lstStyle/>
          <a:p>
            <a:pPr algn="l"/>
            <a:r>
              <a:rPr lang="es-ES" sz="1100" b="1" dirty="0">
                <a:solidFill>
                  <a:schemeClr val="tx1"/>
                </a:solidFill>
              </a:rPr>
              <a:t>DESCRIPCIÓN DEL PRODUCTO</a:t>
            </a:r>
          </a:p>
          <a:p>
            <a:pPr algn="just"/>
            <a:endParaRPr lang="es-ES" sz="1000" b="1" dirty="0">
              <a:solidFill>
                <a:schemeClr val="tx1"/>
              </a:solidFill>
            </a:endParaRP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Marca: Colonial</a:t>
            </a:r>
          </a:p>
          <a:p>
            <a:pPr algn="just"/>
            <a:r>
              <a:rPr lang="es-ES" sz="900" dirty="0">
                <a:solidFill>
                  <a:schemeClr val="tx1"/>
                </a:solidFill>
              </a:rPr>
              <a:t>Dulce con bajo contenido de lactosa, diseñado para el consumo del hogar. Formulado especialmente para personas con restricciones en el consumo de lactosa.</a:t>
            </a:r>
          </a:p>
          <a:p>
            <a:pPr algn="just"/>
            <a:r>
              <a:rPr lang="es-ES" sz="900" b="1" dirty="0">
                <a:solidFill>
                  <a:schemeClr val="tx1"/>
                </a:solidFill>
              </a:rPr>
              <a:t>Proceso: </a:t>
            </a:r>
            <a:r>
              <a:rPr lang="es-ES" sz="900" dirty="0">
                <a:solidFill>
                  <a:schemeClr val="tx1"/>
                </a:solidFill>
              </a:rPr>
              <a:t>Producto obtenido mediante la evaporación a presión normal o reducida de la leche pasteurizada y </a:t>
            </a:r>
            <a:r>
              <a:rPr lang="es-ES" sz="900" dirty="0" err="1">
                <a:solidFill>
                  <a:schemeClr val="tx1"/>
                </a:solidFill>
              </a:rPr>
              <a:t>deslactosada</a:t>
            </a:r>
            <a:r>
              <a:rPr lang="es-ES" sz="900" dirty="0">
                <a:solidFill>
                  <a:schemeClr val="tx1"/>
                </a:solidFill>
              </a:rPr>
              <a:t>, azúcar (sacarosa), y otros ingredientes y/o aditivos permitidos.</a:t>
            </a:r>
          </a:p>
          <a:p>
            <a:pPr algn="just"/>
            <a:endParaRPr lang="es-ES" sz="1000" dirty="0">
              <a:solidFill>
                <a:schemeClr val="tx1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846767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Textura: Lisa, cremosa y  brillante.</a:t>
            </a:r>
          </a:p>
          <a:p>
            <a:r>
              <a:rPr lang="es-ES" sz="1000" dirty="0"/>
              <a:t>Color</a:t>
            </a:r>
            <a:r>
              <a:rPr lang="es-ES" sz="1000" dirty="0">
                <a:solidFill>
                  <a:srgbClr val="FF0000"/>
                </a:solidFill>
              </a:rPr>
              <a:t>: </a:t>
            </a:r>
            <a:r>
              <a:rPr lang="es-ES" sz="1000" dirty="0"/>
              <a:t>Castaño oscuro</a:t>
            </a:r>
          </a:p>
          <a:p>
            <a:r>
              <a:rPr lang="es-ES" sz="1000" dirty="0"/>
              <a:t>Sabor: Lácteo intenso (tipo casero)</a:t>
            </a:r>
          </a:p>
          <a:p>
            <a:endParaRPr lang="es-ES" sz="1000" dirty="0"/>
          </a:p>
          <a:p>
            <a:r>
              <a:rPr lang="es-ES" sz="1000" dirty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s-ES" sz="1600" b="1" dirty="0">
                <a:latin typeface="+mj-lt"/>
                <a:ea typeface="+mj-ea"/>
                <a:cs typeface="+mj-cs"/>
              </a:rPr>
              <a:t>DULCE DE LECHE DESLACTOSADO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71413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2989246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3132122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>
                <a:latin typeface="+mj-lt"/>
                <a:ea typeface="+mj-ea"/>
                <a:cs typeface="+mj-cs"/>
              </a:rPr>
              <a:t>Este producto debe ser conservado y transportado a temperatura ambiente en lugares frescos y secos.                 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>
                <a:latin typeface="+mj-lt"/>
                <a:ea typeface="+mj-ea"/>
                <a:cs typeface="+mj-cs"/>
              </a:rPr>
              <a:t>Una vez abierto mantener refrigerado.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703626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060816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 cada envase se </a:t>
            </a:r>
            <a:r>
              <a:rPr kumimoji="0" lang="es-ES" sz="1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</a:t>
            </a:r>
            <a:r>
              <a:rPr lang="es-ES" sz="1000" dirty="0">
                <a:latin typeface="+mj-lt"/>
                <a:ea typeface="+mj-ea"/>
                <a:cs typeface="+mj-cs"/>
              </a:rPr>
              <a:t>a: </a:t>
            </a:r>
          </a:p>
          <a:p>
            <a:r>
              <a:rPr lang="es-ES" sz="1000" dirty="0" err="1"/>
              <a:t>Elab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endParaRPr lang="es-ES" sz="1000" dirty="0"/>
          </a:p>
          <a:p>
            <a:r>
              <a:rPr lang="es-ES" sz="1000" dirty="0" err="1"/>
              <a:t>Venc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r>
              <a:rPr lang="es-ES" sz="1000" dirty="0"/>
              <a:t> </a:t>
            </a:r>
          </a:p>
          <a:p>
            <a:r>
              <a:rPr lang="en-US" sz="1000" dirty="0" err="1"/>
              <a:t>Lote</a:t>
            </a:r>
            <a:r>
              <a:rPr lang="en-US" sz="1000" dirty="0"/>
              <a:t>: </a:t>
            </a:r>
            <a:r>
              <a:rPr lang="en-US" sz="1000" dirty="0" err="1"/>
              <a:t>ddmmnºpailada</a:t>
            </a:r>
            <a:endParaRPr lang="es-ES" sz="1000" dirty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3" y="5846766"/>
            <a:ext cx="3500438" cy="91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z="1000" dirty="0"/>
              <a:t>Contenido: 440 g.</a:t>
            </a:r>
          </a:p>
          <a:p>
            <a:pPr lvl="0"/>
            <a:r>
              <a:rPr lang="es-ES" sz="1000" dirty="0"/>
              <a:t>Envase primario: Frasco de vidrio con tapa metálica.</a:t>
            </a:r>
          </a:p>
          <a:p>
            <a:pPr lvl="0"/>
            <a:r>
              <a:rPr lang="es-ES" sz="1000" dirty="0"/>
              <a:t>Envase secundario: caja de cartón </a:t>
            </a:r>
          </a:p>
          <a:p>
            <a:r>
              <a:rPr lang="es-ES" sz="1000" b="1" dirty="0"/>
              <a:t> </a:t>
            </a:r>
            <a:endParaRPr lang="es-E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346701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703759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780874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>
                <a:latin typeface="+mj-lt"/>
                <a:ea typeface="+mj-ea"/>
                <a:cs typeface="+mj-cs"/>
              </a:rPr>
              <a:t>12 meses desde la fecha de envasado.</a:t>
            </a:r>
            <a:endParaRPr kumimoji="0" lang="es-ES" sz="1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561542"/>
            <a:ext cx="6268685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/>
              <a:t>El producto cumple con las normativas del Reglamento Bromatológico Nacional. </a:t>
            </a:r>
          </a:p>
          <a:p>
            <a:pPr lvl="0"/>
            <a:r>
              <a:rPr lang="es-ES" sz="1000" dirty="0"/>
              <a:t>Elaborado por Granja Pocha S.A.  UY-138 </a:t>
            </a:r>
          </a:p>
          <a:p>
            <a:pPr lvl="0"/>
            <a:endParaRPr lang="es-ES" sz="1000" dirty="0"/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5752" y="10275922"/>
            <a:ext cx="6286520" cy="53853"/>
          </a:xfrm>
        </p:spPr>
        <p:txBody>
          <a:bodyPr/>
          <a:lstStyle/>
          <a:p>
            <a:pPr algn="l"/>
            <a:r>
              <a:rPr lang="es-ES" sz="1000"/>
              <a:t>FTP-CEI-070                                                                                1                                                                                   Nº Revisión: 0                                              </a:t>
            </a:r>
            <a:endParaRPr lang="es-ES" sz="1000" dirty="0"/>
          </a:p>
        </p:txBody>
      </p:sp>
      <p:sp>
        <p:nvSpPr>
          <p:cNvPr id="34" name="33 Rectángulo"/>
          <p:cNvSpPr/>
          <p:nvPr/>
        </p:nvSpPr>
        <p:spPr>
          <a:xfrm>
            <a:off x="3429000" y="1876463"/>
            <a:ext cx="34290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sz="1000" dirty="0"/>
              <a:t>Leche pasteurizada, azúcar, glucosa, regulador de acidez: bicarbonato de sodio (INS 500ii), conservador: </a:t>
            </a:r>
            <a:r>
              <a:rPr lang="es-ES" sz="1000" dirty="0" err="1"/>
              <a:t>sorbato</a:t>
            </a:r>
            <a:r>
              <a:rPr lang="es-ES" sz="1000" dirty="0"/>
              <a:t> de potasio (INS202). Libre de gluten.</a:t>
            </a:r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351937"/>
            <a:ext cx="3300414" cy="518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4" y="2417743"/>
            <a:ext cx="3621861" cy="27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54" name="53 Conector recto"/>
          <p:cNvCxnSpPr/>
          <p:nvPr/>
        </p:nvCxnSpPr>
        <p:spPr>
          <a:xfrm>
            <a:off x="71414" y="6775460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1 Título"/>
          <p:cNvSpPr txBox="1">
            <a:spLocks/>
          </p:cNvSpPr>
          <p:nvPr/>
        </p:nvSpPr>
        <p:spPr>
          <a:xfrm>
            <a:off x="3" y="6984096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Humedad (g/100 g)</a:t>
            </a:r>
          </a:p>
          <a:p>
            <a:r>
              <a:rPr lang="es-ES" sz="1000" dirty="0"/>
              <a:t>Materia grasa (g/100 g)</a:t>
            </a:r>
          </a:p>
          <a:p>
            <a:r>
              <a:rPr lang="es-ES" sz="1000" dirty="0"/>
              <a:t>Ceniza (g/100 g)</a:t>
            </a:r>
          </a:p>
          <a:p>
            <a:r>
              <a:rPr lang="es-ES" sz="1000"/>
              <a:t>Proteínas (g/100 g)</a:t>
            </a:r>
            <a:endParaRPr lang="es-ES" sz="1000" dirty="0"/>
          </a:p>
        </p:txBody>
      </p:sp>
      <p:sp>
        <p:nvSpPr>
          <p:cNvPr id="67" name="1 Título"/>
          <p:cNvSpPr txBox="1">
            <a:spLocks/>
          </p:cNvSpPr>
          <p:nvPr/>
        </p:nvSpPr>
        <p:spPr>
          <a:xfrm>
            <a:off x="0" y="6312764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FISICOQUÍMICAS</a:t>
            </a:r>
          </a:p>
        </p:txBody>
      </p:sp>
      <p:sp>
        <p:nvSpPr>
          <p:cNvPr id="68" name="1 Título"/>
          <p:cNvSpPr txBox="1">
            <a:spLocks/>
          </p:cNvSpPr>
          <p:nvPr/>
        </p:nvSpPr>
        <p:spPr>
          <a:xfrm>
            <a:off x="1" y="6775460"/>
            <a:ext cx="6572272" cy="385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Método de ensayo 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9" name="1 Título"/>
          <p:cNvSpPr txBox="1">
            <a:spLocks/>
          </p:cNvSpPr>
          <p:nvPr/>
        </p:nvSpPr>
        <p:spPr>
          <a:xfrm>
            <a:off x="2197920" y="6984096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máx. 30</a:t>
            </a:r>
          </a:p>
          <a:p>
            <a:r>
              <a:rPr lang="es-ES" sz="1000" dirty="0"/>
              <a:t> 6 - 9</a:t>
            </a:r>
          </a:p>
          <a:p>
            <a:r>
              <a:rPr lang="es-ES" sz="1000" dirty="0"/>
              <a:t>máx. 2</a:t>
            </a:r>
          </a:p>
          <a:p>
            <a:r>
              <a:rPr lang="es-ES" sz="1000" dirty="0"/>
              <a:t>mín. 5</a:t>
            </a:r>
          </a:p>
        </p:txBody>
      </p:sp>
      <p:sp>
        <p:nvSpPr>
          <p:cNvPr id="70" name="1 Título"/>
          <p:cNvSpPr txBox="1">
            <a:spLocks/>
          </p:cNvSpPr>
          <p:nvPr/>
        </p:nvSpPr>
        <p:spPr>
          <a:xfrm>
            <a:off x="3286124" y="7061212"/>
            <a:ext cx="2100777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Estufa</a:t>
            </a:r>
          </a:p>
          <a:p>
            <a:r>
              <a:rPr lang="es-ES" sz="1000" dirty="0" err="1"/>
              <a:t>Butirométrico</a:t>
            </a:r>
            <a:endParaRPr lang="es-ES" sz="1000" dirty="0"/>
          </a:p>
          <a:p>
            <a:r>
              <a:rPr lang="es-ES" sz="1000" dirty="0"/>
              <a:t>AOAC 2000 945.46</a:t>
            </a:r>
          </a:p>
          <a:p>
            <a:r>
              <a:rPr lang="es-ES" sz="1000" dirty="0" err="1"/>
              <a:t>Kjeldahl</a:t>
            </a:r>
            <a:endParaRPr lang="es-ES" sz="1000" dirty="0"/>
          </a:p>
          <a:p>
            <a:endParaRPr lang="es-ES" sz="1000" dirty="0"/>
          </a:p>
        </p:txBody>
      </p:sp>
      <p:sp>
        <p:nvSpPr>
          <p:cNvPr id="71" name="1 Título"/>
          <p:cNvSpPr txBox="1">
            <a:spLocks/>
          </p:cNvSpPr>
          <p:nvPr/>
        </p:nvSpPr>
        <p:spPr>
          <a:xfrm>
            <a:off x="4786321" y="6989774"/>
            <a:ext cx="2071679" cy="8317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  <a:p>
            <a:r>
              <a:rPr lang="es-ES" sz="1000" dirty="0"/>
              <a:t>Norma FIL 15B: 1991</a:t>
            </a:r>
          </a:p>
          <a:p>
            <a:r>
              <a:rPr lang="es-ES" sz="1000" dirty="0"/>
              <a:t>Norma FIL 13C: 1987</a:t>
            </a:r>
          </a:p>
          <a:p>
            <a:r>
              <a:rPr lang="es-ES" sz="1000" dirty="0"/>
              <a:t>AOAC 2000 945.46</a:t>
            </a:r>
          </a:p>
          <a:p>
            <a:r>
              <a:rPr lang="es-ES" sz="1000" dirty="0"/>
              <a:t>Norma Fil 20B: 1993</a:t>
            </a:r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8412855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1000" dirty="0"/>
              <a:t>Coliformes /g (30ºC)</a:t>
            </a:r>
            <a:endParaRPr lang="es-ES" sz="1000" dirty="0"/>
          </a:p>
          <a:p>
            <a:r>
              <a:rPr lang="es-ES" sz="1000" dirty="0"/>
              <a:t>Aerobios </a:t>
            </a:r>
            <a:r>
              <a:rPr lang="es-ES" sz="1000" dirty="0" err="1"/>
              <a:t>mesófilos</a:t>
            </a:r>
            <a:r>
              <a:rPr lang="es-ES" sz="1000" dirty="0"/>
              <a:t> /g</a:t>
            </a:r>
          </a:p>
          <a:p>
            <a:r>
              <a:rPr lang="es-ES" sz="1000" dirty="0"/>
              <a:t>Hongos y Levaduras /g</a:t>
            </a:r>
          </a:p>
          <a:p>
            <a:r>
              <a:rPr lang="es-ES" sz="1000" dirty="0"/>
              <a:t>Estafilococos </a:t>
            </a:r>
            <a:r>
              <a:rPr lang="es-ES" sz="1000" dirty="0" err="1"/>
              <a:t>coag</a:t>
            </a:r>
            <a:r>
              <a:rPr lang="es-ES" sz="1000" dirty="0"/>
              <a:t>. Pos. /g</a:t>
            </a:r>
          </a:p>
          <a:p>
            <a:r>
              <a:rPr lang="es-ES" sz="1000" dirty="0"/>
              <a:t>Salmonella </a:t>
            </a:r>
            <a:r>
              <a:rPr lang="es-ES" sz="1000" dirty="0" err="1"/>
              <a:t>spp</a:t>
            </a:r>
            <a:r>
              <a:rPr lang="es-ES" sz="1000" dirty="0"/>
              <a:t> /25g</a:t>
            </a:r>
          </a:p>
          <a:p>
            <a:r>
              <a:rPr lang="es-ES" sz="1000" dirty="0"/>
              <a:t>Listeria </a:t>
            </a:r>
            <a:r>
              <a:rPr lang="es-ES" sz="1000" dirty="0" err="1"/>
              <a:t>monocytogenes</a:t>
            </a:r>
            <a:r>
              <a:rPr lang="es-ES" sz="1000" dirty="0"/>
              <a:t> /25 g</a:t>
            </a:r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7592970"/>
            <a:ext cx="3157514" cy="788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MICROBIOLÓGICAS</a:t>
            </a:r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1" y="8138462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Método de ensayo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14554" y="8418534"/>
            <a:ext cx="2107421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786322" y="8489972"/>
            <a:ext cx="1964545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FIL 73A: 1985</a:t>
            </a:r>
          </a:p>
          <a:p>
            <a:r>
              <a:rPr lang="es-ES" sz="1000" dirty="0"/>
              <a:t>APHA 1992c .24(1)</a:t>
            </a:r>
          </a:p>
          <a:p>
            <a:r>
              <a:rPr lang="es-ES" sz="1000" dirty="0"/>
              <a:t>FIL 94B: 1990</a:t>
            </a:r>
          </a:p>
          <a:p>
            <a:r>
              <a:rPr lang="es-ES" sz="1000" dirty="0"/>
              <a:t>FIL 145: 1990</a:t>
            </a:r>
          </a:p>
          <a:p>
            <a:r>
              <a:rPr lang="es-ES" sz="1000" dirty="0"/>
              <a:t>USDA-FSIS 9CFR 25/7/1996</a:t>
            </a:r>
          </a:p>
          <a:p>
            <a:r>
              <a:rPr lang="es-ES" sz="1000" dirty="0"/>
              <a:t>USDA-FSIS</a:t>
            </a:r>
          </a:p>
          <a:p>
            <a:endParaRPr lang="es-ES" sz="1000" dirty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274998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4060817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012225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72223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71414" y="8132782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2682404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286124" y="8418534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3040238" y="988982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/>
              <a:t>Ruta 54 Km.5  - Juan </a:t>
            </a:r>
            <a:r>
              <a:rPr lang="es-ES" sz="800" dirty="0" err="1"/>
              <a:t>Lacaze</a:t>
            </a:r>
            <a:r>
              <a:rPr lang="es-ES" sz="800" dirty="0"/>
              <a:t> - Colonia – Uruguay</a:t>
            </a:r>
          </a:p>
          <a:p>
            <a:pPr algn="r"/>
            <a:r>
              <a:rPr lang="es-ES" sz="800" dirty="0"/>
              <a:t>Convenio 826, Montevideo – Uruguay    Tel (598) 2208 8482</a:t>
            </a:r>
          </a:p>
          <a:p>
            <a:pPr algn="r"/>
            <a:r>
              <a:rPr lang="es-ES" sz="800" dirty="0"/>
              <a:t>e-mail: comercialgranjapocha.com </a:t>
            </a:r>
          </a:p>
          <a:p>
            <a:pPr algn="r"/>
            <a:r>
              <a:rPr lang="es-ES" sz="800" dirty="0"/>
              <a:t> web: </a:t>
            </a:r>
            <a:r>
              <a:rPr lang="es-ES" sz="800" dirty="0">
                <a:hlinkClick r:id="rId3"/>
              </a:rPr>
              <a:t>http://www.colonialuruguay.com</a:t>
            </a:r>
            <a:endParaRPr lang="es-ES" sz="800" dirty="0"/>
          </a:p>
          <a:p>
            <a:pPr algn="ctr"/>
            <a:endParaRPr lang="es-E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22" y="488916"/>
            <a:ext cx="1651172" cy="579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es-ES" sz="1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s-ES" sz="1600" b="1" dirty="0">
                <a:latin typeface="+mj-lt"/>
                <a:ea typeface="+mj-ea"/>
                <a:cs typeface="+mj-cs"/>
              </a:rPr>
              <a:t>DULCE DE LECHE DESLACTOSADO</a:t>
            </a:r>
          </a:p>
        </p:txBody>
      </p:sp>
      <p:cxnSp>
        <p:nvCxnSpPr>
          <p:cNvPr id="26" name="25 Conector recto"/>
          <p:cNvCxnSpPr/>
          <p:nvPr/>
        </p:nvCxnSpPr>
        <p:spPr>
          <a:xfrm>
            <a:off x="857232" y="1703362"/>
            <a:ext cx="464347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5752" y="10275922"/>
            <a:ext cx="6286520" cy="142876"/>
          </a:xfrm>
        </p:spPr>
        <p:txBody>
          <a:bodyPr/>
          <a:lstStyle/>
          <a:p>
            <a:pPr algn="l"/>
            <a:r>
              <a:rPr lang="es-ES" sz="1000" dirty="0"/>
              <a:t>FTP-CEI-070                                                                        </a:t>
            </a:r>
            <a:fld id="{57B8E534-8B49-432C-8868-D91D442A2DB6}" type="slidenum">
              <a:rPr lang="es-ES" sz="1000" smtClean="0"/>
              <a:pPr algn="l"/>
              <a:t>2</a:t>
            </a:fld>
            <a:r>
              <a:rPr lang="es-ES" sz="1000" dirty="0"/>
              <a:t>                                                                                   Nº Revisión: 0                                             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22" y="437251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2" name="51 Tabla"/>
          <p:cNvGraphicFramePr>
            <a:graphicFrameLocks noGrp="1"/>
          </p:cNvGraphicFramePr>
          <p:nvPr/>
        </p:nvGraphicFramePr>
        <p:xfrm>
          <a:off x="1285860" y="2131990"/>
          <a:ext cx="3849370" cy="1340485"/>
        </p:xfrm>
        <a:graphic>
          <a:graphicData uri="http://schemas.openxmlformats.org/drawingml/2006/table">
            <a:tbl>
              <a:tblPr/>
              <a:tblGrid>
                <a:gridCol w="2319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9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latin typeface="Calibri"/>
                          <a:ea typeface="Calibri"/>
                          <a:cs typeface="Times New Roman"/>
                        </a:rPr>
                        <a:t>Porcentaje de glucosa respecto a sacarosa</a:t>
                      </a:r>
                      <a:endParaRPr lang="es-U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latin typeface="Calibri"/>
                          <a:ea typeface="Calibri"/>
                          <a:cs typeface="Times New Roman"/>
                        </a:rPr>
                        <a:t>15%</a:t>
                      </a:r>
                      <a:endParaRPr lang="es-U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latin typeface="Calibri"/>
                          <a:ea typeface="Calibri"/>
                          <a:cs typeface="Times New Roman"/>
                        </a:rPr>
                        <a:t>Contenido de </a:t>
                      </a:r>
                      <a:r>
                        <a:rPr lang="es-UY" sz="1400" dirty="0" err="1">
                          <a:latin typeface="Calibri"/>
                          <a:ea typeface="Calibri"/>
                          <a:cs typeface="Times New Roman"/>
                        </a:rPr>
                        <a:t>sorbato</a:t>
                      </a:r>
                      <a:r>
                        <a:rPr lang="es-UY" sz="1400" dirty="0">
                          <a:latin typeface="Calibri"/>
                          <a:ea typeface="Calibri"/>
                          <a:cs typeface="Times New Roman"/>
                        </a:rPr>
                        <a:t> de potasio en producto final</a:t>
                      </a:r>
                      <a:endParaRPr lang="es-U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UY" sz="1400" dirty="0">
                          <a:latin typeface="Calibri"/>
                          <a:ea typeface="Calibri"/>
                          <a:cs typeface="Times New Roman"/>
                        </a:rPr>
                        <a:t>200 ppm</a:t>
                      </a:r>
                      <a:endParaRPr lang="es-UY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72" name="71 Conector recto"/>
          <p:cNvCxnSpPr/>
          <p:nvPr/>
        </p:nvCxnSpPr>
        <p:spPr>
          <a:xfrm>
            <a:off x="857232" y="4560882"/>
            <a:ext cx="464347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464</Words>
  <Application>Microsoft Office PowerPoint</Application>
  <PresentationFormat>Personalizado</PresentationFormat>
  <Paragraphs>93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Queseria Office</cp:lastModifiedBy>
  <cp:revision>109</cp:revision>
  <dcterms:created xsi:type="dcterms:W3CDTF">2016-02-29T16:33:20Z</dcterms:created>
  <dcterms:modified xsi:type="dcterms:W3CDTF">2024-10-30T18:04:49Z</dcterms:modified>
</cp:coreProperties>
</file>