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768350"/>
            <a:ext cx="24606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lonialuruguay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3768"/>
            <a:ext cx="3000372" cy="1773677"/>
          </a:xfrm>
        </p:spPr>
        <p:txBody>
          <a:bodyPr>
            <a:normAutofit lnSpcReduction="10000"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Dulce muy oscuro logrado por </a:t>
            </a:r>
            <a:r>
              <a:rPr lang="es-ES" sz="1000" dirty="0" err="1">
                <a:solidFill>
                  <a:schemeClr val="tx1"/>
                </a:solidFill>
              </a:rPr>
              <a:t>caramelización</a:t>
            </a:r>
            <a:r>
              <a:rPr lang="es-ES" sz="1000" dirty="0">
                <a:solidFill>
                  <a:schemeClr val="tx1"/>
                </a:solidFill>
              </a:rPr>
              <a:t> del azúcar durante la elaboración (no posee agregado de sustancias colorantes). Diseñado para la elaboración de helados.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evaporación a presión normal o reducida de la leche pasteurizada, azúcar (sacarosa), y otros ingredientes y/o aditivos permitidos.</a:t>
            </a:r>
          </a:p>
          <a:p>
            <a:pPr algn="just"/>
            <a:endParaRPr lang="es-ES" sz="1000" dirty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Lisa, cremosa </a:t>
            </a:r>
          </a:p>
          <a:p>
            <a:r>
              <a:rPr lang="es-ES" sz="1000" dirty="0"/>
              <a:t>Color: Oscuro (casi negro), homogéneo</a:t>
            </a:r>
          </a:p>
          <a:p>
            <a:r>
              <a:rPr lang="es-ES" sz="1000" dirty="0"/>
              <a:t>Sabor: Muy Intenso 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s-ES" sz="1600" b="1" dirty="0">
                <a:latin typeface="+mj-lt"/>
                <a:ea typeface="+mj-ea"/>
                <a:cs typeface="+mj-cs"/>
              </a:rPr>
              <a:t>DULCE DE LECHE HELADERO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3132122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3274998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Este producto debe ser conservado y transportado a temperatura ambiente en lugares frescos y secos.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Una vez abierto mantener refrigerado.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846501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41800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En cada envase se identifica: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s-ES" sz="1000" dirty="0"/>
              <a:t>Lote: Nº de </a:t>
            </a:r>
            <a:r>
              <a:rPr lang="es-ES" sz="1000" dirty="0" err="1"/>
              <a:t>pailada</a:t>
            </a:r>
            <a:endParaRPr lang="es-ES" sz="1000" dirty="0"/>
          </a:p>
          <a:p>
            <a:endParaRPr lang="es-ES" sz="1000" dirty="0"/>
          </a:p>
          <a:p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703890"/>
            <a:ext cx="3500438" cy="135732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/>
            <a:r>
              <a:rPr lang="es-ES" sz="1100" dirty="0"/>
              <a:t>Contenido: 5 y 25 kg.</a:t>
            </a:r>
          </a:p>
          <a:p>
            <a:r>
              <a:rPr lang="es-ES" sz="1100" dirty="0"/>
              <a:t>Envase primario: </a:t>
            </a:r>
          </a:p>
          <a:p>
            <a:r>
              <a:rPr lang="es-ES" sz="1100" dirty="0"/>
              <a:t>5 kg: Pote retornable de polipropileno con cobertura de polietileno y tapa de polipropileno.</a:t>
            </a:r>
          </a:p>
          <a:p>
            <a:r>
              <a:rPr lang="es-ES" sz="1100" dirty="0"/>
              <a:t>25 kg: bolsa de polietileno precintada.</a:t>
            </a:r>
          </a:p>
          <a:p>
            <a:pPr lvl="0"/>
            <a:r>
              <a:rPr lang="es-ES" sz="1100" dirty="0"/>
              <a:t>Envase secundario: No aplica</a:t>
            </a:r>
          </a:p>
          <a:p>
            <a:endParaRPr lang="es-ES" sz="1000" dirty="0"/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918072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989510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60 días desde la fecha de envasado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71437"/>
          </a:xfrm>
        </p:spPr>
        <p:txBody>
          <a:bodyPr/>
          <a:lstStyle/>
          <a:p>
            <a:pPr algn="l"/>
            <a:r>
              <a:rPr lang="es-ES" sz="1000" dirty="0"/>
              <a:t>FTP-CEI-011                                                                                       </a:t>
            </a:r>
            <a:fld id="{2F0F8C75-5F5F-4D5D-B188-D48B7D9B7E5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Nº Revisión: 0  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917676"/>
            <a:ext cx="3429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000" dirty="0"/>
              <a:t>Leche pasteurizada, azúcar, glucosa-fructosa, regulador de acidez INS 500ii (bicarbonato de sodio), conservador INS202 (</a:t>
            </a:r>
            <a:r>
              <a:rPr lang="es-ES" sz="1000" dirty="0" err="1"/>
              <a:t>sorbato</a:t>
            </a:r>
            <a:r>
              <a:rPr lang="es-ES" sz="1000" dirty="0"/>
              <a:t> de potasio).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489576"/>
            <a:ext cx="3300414" cy="51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632056"/>
            <a:ext cx="3621861" cy="27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 g)</a:t>
            </a:r>
          </a:p>
          <a:p>
            <a:r>
              <a:rPr lang="es-ES" sz="1000" dirty="0"/>
              <a:t>Materia grasa (g/100 g)</a:t>
            </a:r>
          </a:p>
          <a:p>
            <a:r>
              <a:rPr lang="es-ES" sz="1000" dirty="0"/>
              <a:t>Ceniza (g/100 g)</a:t>
            </a:r>
          </a:p>
          <a:p>
            <a:r>
              <a:rPr lang="es-ES" sz="1000" dirty="0"/>
              <a:t>Proteínas (g/100 g)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197920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máx. 30</a:t>
            </a:r>
          </a:p>
          <a:p>
            <a:r>
              <a:rPr lang="es-ES" sz="1000" dirty="0"/>
              <a:t> 6 - 9</a:t>
            </a:r>
          </a:p>
          <a:p>
            <a:r>
              <a:rPr lang="es-ES" sz="1000" dirty="0"/>
              <a:t>máx. 2</a:t>
            </a:r>
          </a:p>
          <a:p>
            <a:r>
              <a:rPr lang="es-ES" sz="1000" dirty="0"/>
              <a:t>mín. 5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Estufa</a:t>
            </a:r>
          </a:p>
          <a:p>
            <a:r>
              <a:rPr lang="es-ES" sz="1000" dirty="0" err="1"/>
              <a:t>Butirométrico</a:t>
            </a:r>
            <a:endParaRPr lang="es-ES" sz="1000" dirty="0"/>
          </a:p>
          <a:p>
            <a:r>
              <a:rPr lang="es-ES" sz="1000" dirty="0"/>
              <a:t>AOAC 2000 945.46</a:t>
            </a:r>
          </a:p>
          <a:p>
            <a:r>
              <a:rPr lang="es-ES" sz="1000" dirty="0" err="1"/>
              <a:t>Kjeldahl</a:t>
            </a:r>
            <a:endParaRPr lang="es-ES" sz="1000" dirty="0"/>
          </a:p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6989774"/>
            <a:ext cx="2071679" cy="8317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Norma FIL 15B: 1991</a:t>
            </a:r>
          </a:p>
          <a:p>
            <a:r>
              <a:rPr lang="es-ES" sz="1000" dirty="0"/>
              <a:t>Norma FIL 13C: 1987</a:t>
            </a:r>
          </a:p>
          <a:p>
            <a:r>
              <a:rPr lang="es-ES" sz="1000" dirty="0"/>
              <a:t>AOAC 2000 945.46</a:t>
            </a:r>
          </a:p>
          <a:p>
            <a:r>
              <a:rPr lang="es-ES" sz="1000" dirty="0"/>
              <a:t>Norma Fil 20B: 1993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893455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41787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420369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22653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8415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Placa</a:t>
            </a:r>
          </a:p>
          <a:p>
            <a:r>
              <a:rPr lang="es-ES" sz="1000" dirty="0"/>
              <a:t>Placa</a:t>
            </a:r>
          </a:p>
          <a:p>
            <a:r>
              <a:rPr lang="es-ES" sz="1000" dirty="0" err="1"/>
              <a:t>Petrifilm</a:t>
            </a:r>
            <a:endParaRPr lang="es-ES" sz="1000" dirty="0"/>
          </a:p>
          <a:p>
            <a:r>
              <a:rPr lang="es-ES" sz="1000" dirty="0" err="1"/>
              <a:t>Petrifilm</a:t>
            </a:r>
            <a:r>
              <a:rPr lang="es-ES" sz="1000" dirty="0"/>
              <a:t> AOAC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2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22" y="417478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57562" y="298924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44" y="3132122"/>
            <a:ext cx="4500000" cy="233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440</Words>
  <Application>Microsoft Office PowerPoint</Application>
  <PresentationFormat>Personalizado</PresentationFormat>
  <Paragraphs>91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85</cp:revision>
  <dcterms:created xsi:type="dcterms:W3CDTF">2016-02-29T16:33:20Z</dcterms:created>
  <dcterms:modified xsi:type="dcterms:W3CDTF">2024-10-30T15:47:51Z</dcterms:modified>
</cp:coreProperties>
</file>