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785" autoAdjust="0"/>
  </p:normalViewPr>
  <p:slideViewPr>
    <p:cSldViewPr>
      <p:cViewPr>
        <p:scale>
          <a:sx n="100" d="100"/>
          <a:sy n="100" d="100"/>
        </p:scale>
        <p:origin x="-366" y="60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CB07188-8E68-44B9-BDCD-2882423E9387}" type="datetimeFigureOut">
              <a:rPr lang="es-ES" smtClean="0"/>
              <a:pPr/>
              <a:t>30/04/2016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9338" y="768350"/>
            <a:ext cx="24606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4A6F7-7F74-47D7-9A26-377180BB296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nialuruguay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417610"/>
            <a:ext cx="3000372" cy="1769835"/>
          </a:xfrm>
        </p:spPr>
        <p:txBody>
          <a:bodyPr>
            <a:normAutofit/>
          </a:bodyPr>
          <a:lstStyle/>
          <a:p>
            <a:pPr algn="l"/>
            <a:r>
              <a:rPr lang="es-ES" sz="1100" b="1" dirty="0" smtClean="0">
                <a:solidFill>
                  <a:schemeClr val="tx1"/>
                </a:solidFill>
              </a:rPr>
              <a:t>DESCRIPCIÓN DEL PRODUCTO</a:t>
            </a:r>
          </a:p>
          <a:p>
            <a:pPr algn="l"/>
            <a:endParaRPr lang="es-ES" sz="1000" dirty="0" smtClean="0">
              <a:solidFill>
                <a:schemeClr val="tx1"/>
              </a:solidFill>
            </a:endParaRPr>
          </a:p>
          <a:p>
            <a:pPr algn="just"/>
            <a:r>
              <a:rPr lang="es-ES" sz="1000" b="1" dirty="0" smtClean="0">
                <a:solidFill>
                  <a:schemeClr val="tx1"/>
                </a:solidFill>
              </a:rPr>
              <a:t>Marca: Colonial</a:t>
            </a:r>
          </a:p>
          <a:p>
            <a:pPr algn="just"/>
            <a:r>
              <a:rPr lang="es-ES" sz="1000" dirty="0" smtClean="0">
                <a:solidFill>
                  <a:schemeClr val="tx1"/>
                </a:solidFill>
              </a:rPr>
              <a:t>Leche fresca descremada pasteurizada</a:t>
            </a:r>
          </a:p>
          <a:p>
            <a:pPr algn="just"/>
            <a:r>
              <a:rPr lang="es-ES" sz="1000" b="1" dirty="0" smtClean="0">
                <a:solidFill>
                  <a:schemeClr val="tx1"/>
                </a:solidFill>
              </a:rPr>
              <a:t>Proceso: </a:t>
            </a:r>
            <a:r>
              <a:rPr lang="es-ES" sz="1000" dirty="0" smtClean="0">
                <a:solidFill>
                  <a:schemeClr val="tx1"/>
                </a:solidFill>
              </a:rPr>
              <a:t>Producto obtenido mediante la pasteurización de leche de vaca, fresca, estandarizada en su contenido de materia grasa como leche  descremada.</a:t>
            </a:r>
          </a:p>
          <a:p>
            <a:pPr algn="just"/>
            <a:endParaRPr lang="es-ES" sz="1000" dirty="0" smtClean="0">
              <a:solidFill>
                <a:schemeClr val="tx1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 smtClean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703890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/>
              <a:t>Consistencia: Líquida </a:t>
            </a:r>
          </a:p>
          <a:p>
            <a:r>
              <a:rPr lang="es-ES" sz="1000" dirty="0" smtClean="0"/>
              <a:t>Color:  blanco</a:t>
            </a:r>
          </a:p>
          <a:p>
            <a:r>
              <a:rPr lang="es-ES" sz="1000" dirty="0" smtClean="0"/>
              <a:t>Sabor y olor: Característico de leche fresca , no debe presentar aromas o sabores extraños </a:t>
            </a:r>
          </a:p>
          <a:p>
            <a:endParaRPr lang="es-ES" sz="1000" dirty="0" smtClean="0"/>
          </a:p>
          <a:p>
            <a:endParaRPr lang="es-ES" sz="1000" dirty="0" smtClean="0"/>
          </a:p>
          <a:p>
            <a:r>
              <a:rPr lang="es-ES" sz="1000" dirty="0" smtClean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LECHE DESCREMADA</a:t>
            </a:r>
            <a:endParaRPr lang="es-ES" sz="1600" b="1" dirty="0" smtClean="0"/>
          </a:p>
        </p:txBody>
      </p:sp>
      <p:cxnSp>
        <p:nvCxnSpPr>
          <p:cNvPr id="26" name="25 Conector recto"/>
          <p:cNvCxnSpPr/>
          <p:nvPr/>
        </p:nvCxnSpPr>
        <p:spPr>
          <a:xfrm>
            <a:off x="71413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2846370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2917808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 smtClean="0"/>
              <a:t>Este producto debe ser conservado y transportado en condiciones de refrigeración,  temperatura entre 4 y 7 ºC.</a:t>
            </a: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560750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3917940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 smtClean="0"/>
              <a:t>En cada envase se identifica:</a:t>
            </a:r>
          </a:p>
          <a:p>
            <a:r>
              <a:rPr lang="es-ES" sz="1000" dirty="0" smtClean="0"/>
              <a:t>Lote: Inicial de la envasadora </a:t>
            </a:r>
            <a:r>
              <a:rPr lang="es-ES" sz="1000" dirty="0" err="1" smtClean="0"/>
              <a:t>dd-mmhh-minmin</a:t>
            </a:r>
            <a:endParaRPr lang="es-ES" sz="1000" dirty="0" smtClean="0"/>
          </a:p>
          <a:p>
            <a:r>
              <a:rPr lang="es-ES" sz="1000" dirty="0" err="1" smtClean="0"/>
              <a:t>Venc</a:t>
            </a:r>
            <a:r>
              <a:rPr lang="es-ES" sz="1000" dirty="0" smtClean="0"/>
              <a:t>: </a:t>
            </a:r>
            <a:r>
              <a:rPr lang="es-ES" sz="1000" dirty="0" err="1" smtClean="0"/>
              <a:t>dd</a:t>
            </a:r>
            <a:r>
              <a:rPr lang="es-ES" sz="1000" dirty="0" smtClean="0"/>
              <a:t>/mm/</a:t>
            </a:r>
            <a:r>
              <a:rPr lang="es-ES" sz="1000" dirty="0" err="1" smtClean="0"/>
              <a:t>aa</a:t>
            </a:r>
            <a:endParaRPr lang="es-ES" sz="1000" dirty="0" smtClean="0"/>
          </a:p>
          <a:p>
            <a:pPr lvl="0">
              <a:spcBef>
                <a:spcPct val="0"/>
              </a:spcBef>
            </a:pPr>
            <a:endParaRPr lang="es-ES" sz="1000" dirty="0" smtClean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2" y="5703890"/>
            <a:ext cx="3500438" cy="91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z="1000" dirty="0" smtClean="0"/>
              <a:t>Contenido: 1 litro</a:t>
            </a:r>
          </a:p>
          <a:p>
            <a:pPr lvl="0"/>
            <a:r>
              <a:rPr lang="es-ES" sz="1000" dirty="0" smtClean="0"/>
              <a:t>Envase primario: </a:t>
            </a:r>
            <a:r>
              <a:rPr lang="es-ES" sz="1000" dirty="0" err="1" smtClean="0"/>
              <a:t>sachet</a:t>
            </a:r>
            <a:r>
              <a:rPr lang="es-ES" sz="1000" dirty="0" smtClean="0"/>
              <a:t> de polietileno</a:t>
            </a:r>
          </a:p>
          <a:p>
            <a:pPr lvl="0"/>
            <a:r>
              <a:rPr lang="es-ES" sz="1000" dirty="0" smtClean="0"/>
              <a:t>Envase secundario: cajón plástico retornable</a:t>
            </a:r>
          </a:p>
          <a:p>
            <a:r>
              <a:rPr lang="es-ES" sz="1000" b="1" dirty="0" smtClean="0"/>
              <a:t> </a:t>
            </a:r>
            <a:endParaRPr lang="es-ES" sz="10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060948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489444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560882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 smtClean="0"/>
              <a:t>3 días desde la fecha de envasado</a:t>
            </a: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 smtClean="0"/>
              <a:t>El producto cumple con las normativas del Reglamento Bromatológico Nacional. </a:t>
            </a:r>
          </a:p>
          <a:p>
            <a:pPr lvl="0"/>
            <a:r>
              <a:rPr lang="es-ES" sz="1000" dirty="0" smtClean="0"/>
              <a:t>Elaborado por Granja Pocha S.A.  UY-138 </a:t>
            </a:r>
          </a:p>
          <a:p>
            <a:pPr lvl="0"/>
            <a:r>
              <a:rPr lang="es-ES" sz="1000" dirty="0" smtClean="0"/>
              <a:t>IC THA 004/313, Nº Reg. </a:t>
            </a:r>
            <a:r>
              <a:rPr lang="es-ES" sz="1000" dirty="0" err="1" smtClean="0"/>
              <a:t>Prod</a:t>
            </a:r>
            <a:r>
              <a:rPr lang="es-ES" sz="1000" dirty="0" smtClean="0"/>
              <a:t>. 004/313-041  - IM. Reg. S.R.A. Nº 22654/38  - IC R.B. Z/19/1486-49  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10041836"/>
            <a:ext cx="6286520" cy="53853"/>
          </a:xfrm>
        </p:spPr>
        <p:txBody>
          <a:bodyPr/>
          <a:lstStyle/>
          <a:p>
            <a:pPr algn="l"/>
            <a:r>
              <a:rPr lang="es-ES" sz="1000" dirty="0" smtClean="0"/>
              <a:t>FTP-CEI-065   </a:t>
            </a:r>
            <a:r>
              <a:rPr lang="es-ES" sz="1000" dirty="0" smtClean="0"/>
              <a:t>		                                           </a:t>
            </a:r>
            <a:fld id="{86AE0F01-43C6-4B9A-85F2-81DA327A9664}" type="slidenum">
              <a:rPr lang="es-ES" sz="1000" smtClean="0"/>
              <a:pPr algn="l"/>
              <a:t>1</a:t>
            </a:fld>
            <a:r>
              <a:rPr lang="es-ES" sz="1000" dirty="0" smtClean="0"/>
              <a:t>                                                                               Nº Revisión: 0                                              </a:t>
            </a:r>
            <a:endParaRPr lang="es-ES" sz="1000" dirty="0"/>
          </a:p>
        </p:txBody>
      </p:sp>
      <p:sp>
        <p:nvSpPr>
          <p:cNvPr id="34" name="33 Rectángulo"/>
          <p:cNvSpPr/>
          <p:nvPr/>
        </p:nvSpPr>
        <p:spPr>
          <a:xfrm>
            <a:off x="3357562" y="1917676"/>
            <a:ext cx="350043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1000" dirty="0" smtClean="0"/>
              <a:t>Leche  fresca  pasteurizada descremada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060948"/>
            <a:ext cx="3300414" cy="518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4" y="2203429"/>
            <a:ext cx="3621861" cy="27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71414" y="6989774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1 Título"/>
          <p:cNvSpPr txBox="1">
            <a:spLocks/>
          </p:cNvSpPr>
          <p:nvPr/>
        </p:nvSpPr>
        <p:spPr>
          <a:xfrm>
            <a:off x="0" y="6346832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 smtClean="0"/>
              <a:t> ESPECIFICACIONES FISICOQUÍMICAS</a:t>
            </a:r>
            <a:endParaRPr lang="es-ES" sz="1100" b="1" dirty="0"/>
          </a:p>
        </p:txBody>
      </p:sp>
      <p:sp>
        <p:nvSpPr>
          <p:cNvPr id="68" name="1 Título"/>
          <p:cNvSpPr txBox="1">
            <a:spLocks/>
          </p:cNvSpPr>
          <p:nvPr/>
        </p:nvSpPr>
        <p:spPr>
          <a:xfrm>
            <a:off x="0" y="6704022"/>
            <a:ext cx="6572272" cy="385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       Límite</a:t>
            </a:r>
            <a:r>
              <a:rPr kumimoji="0" lang="es-ES" sz="1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Método de ensayo                 Referencia </a:t>
            </a:r>
            <a:endParaRPr kumimoji="0" lang="es-E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8412855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err="1" smtClean="0"/>
              <a:t>Coliformes</a:t>
            </a:r>
            <a:r>
              <a:rPr lang="es-ES" sz="1000" dirty="0" smtClean="0"/>
              <a:t>  </a:t>
            </a:r>
            <a:r>
              <a:rPr lang="es-ES" sz="1000" dirty="0" err="1" smtClean="0"/>
              <a:t>ufc</a:t>
            </a:r>
            <a:r>
              <a:rPr lang="es-ES" sz="1000" dirty="0" smtClean="0"/>
              <a:t>/ml (30ºC)</a:t>
            </a:r>
          </a:p>
          <a:p>
            <a:r>
              <a:rPr lang="es-ES" sz="1000" dirty="0" err="1" smtClean="0"/>
              <a:t>Mesofilos</a:t>
            </a:r>
            <a:r>
              <a:rPr lang="es-ES" sz="1000" dirty="0" smtClean="0"/>
              <a:t> aerobios </a:t>
            </a:r>
            <a:r>
              <a:rPr lang="es-ES" sz="1000" dirty="0" err="1" smtClean="0"/>
              <a:t>ufc</a:t>
            </a:r>
            <a:r>
              <a:rPr lang="es-ES" sz="1000" dirty="0" smtClean="0"/>
              <a:t>/ml</a:t>
            </a:r>
          </a:p>
          <a:p>
            <a:r>
              <a:rPr lang="es-ES" sz="1000" dirty="0" smtClean="0"/>
              <a:t>Estafilococos </a:t>
            </a:r>
            <a:r>
              <a:rPr lang="es-ES" sz="1000" dirty="0" err="1" smtClean="0"/>
              <a:t>coag</a:t>
            </a:r>
            <a:r>
              <a:rPr lang="es-ES" sz="1000" dirty="0" smtClean="0"/>
              <a:t> positivo </a:t>
            </a:r>
            <a:r>
              <a:rPr lang="es-ES" sz="1000" dirty="0" err="1" smtClean="0"/>
              <a:t>ufc</a:t>
            </a:r>
            <a:r>
              <a:rPr lang="es-ES" sz="1000" dirty="0" smtClean="0"/>
              <a:t>/ ml</a:t>
            </a:r>
          </a:p>
          <a:p>
            <a:r>
              <a:rPr lang="es-ES" sz="1000" dirty="0" smtClean="0"/>
              <a:t>Salmonella </a:t>
            </a:r>
            <a:r>
              <a:rPr lang="es-ES" sz="1000" dirty="0" err="1" smtClean="0"/>
              <a:t>ufc</a:t>
            </a:r>
            <a:r>
              <a:rPr lang="es-ES" sz="1000" dirty="0" smtClean="0"/>
              <a:t>/ 25 g</a:t>
            </a:r>
            <a:endParaRPr lang="es-ES" sz="1000" dirty="0"/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7704154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 smtClean="0"/>
              <a:t> ESPECIFICACIONES MICROBIOLÓGICAS</a:t>
            </a:r>
            <a:endParaRPr lang="es-ES" sz="1100" b="1" dirty="0"/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1" y="8275658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   Límite</a:t>
            </a:r>
            <a:r>
              <a:rPr kumimoji="0" lang="es-ES" sz="1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Método de ensayo                 Referencia </a:t>
            </a:r>
            <a:endParaRPr kumimoji="0" lang="es-E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85992" y="841853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 smtClean="0"/>
          </a:p>
          <a:p>
            <a:r>
              <a:rPr lang="es-ES" sz="1000" dirty="0" smtClean="0"/>
              <a:t>&lt;10</a:t>
            </a:r>
          </a:p>
          <a:p>
            <a:r>
              <a:rPr lang="es-ES" sz="1000" dirty="0" smtClean="0"/>
              <a:t>&lt;1 x 10 </a:t>
            </a:r>
            <a:r>
              <a:rPr lang="es-ES" sz="1000" baseline="30000" dirty="0" smtClean="0"/>
              <a:t>4</a:t>
            </a:r>
            <a:endParaRPr lang="es-ES" sz="1000" dirty="0" smtClean="0"/>
          </a:p>
          <a:p>
            <a:r>
              <a:rPr lang="es-ES" sz="1000" dirty="0" smtClean="0"/>
              <a:t>&lt;10</a:t>
            </a:r>
          </a:p>
          <a:p>
            <a:r>
              <a:rPr lang="es-ES" sz="1000" dirty="0" smtClean="0"/>
              <a:t>Ausente</a:t>
            </a:r>
          </a:p>
          <a:p>
            <a:endParaRPr lang="es-ES" sz="1000" dirty="0"/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714884" y="8489972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 smtClean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13212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391794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479791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489576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1414" y="8275658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2521788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77830" y="8275658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 smtClean="0"/>
          </a:p>
          <a:p>
            <a:endParaRPr lang="es-ES" sz="1000" smtClean="0"/>
          </a:p>
          <a:p>
            <a:r>
              <a:rPr lang="es-ES" sz="1000" smtClean="0"/>
              <a:t>Placa</a:t>
            </a:r>
            <a:endParaRPr lang="es-ES" sz="1000" dirty="0" smtClean="0"/>
          </a:p>
          <a:p>
            <a:r>
              <a:rPr lang="es-ES" sz="1000" dirty="0" err="1" smtClean="0"/>
              <a:t>Petrifilm</a:t>
            </a:r>
            <a:endParaRPr lang="es-ES" sz="1000" dirty="0" smtClean="0"/>
          </a:p>
          <a:p>
            <a:r>
              <a:rPr lang="es-ES" sz="1000" dirty="0" err="1" smtClean="0"/>
              <a:t>Petrifilm</a:t>
            </a:r>
            <a:endParaRPr lang="es-ES" sz="1000" dirty="0" smtClean="0"/>
          </a:p>
          <a:p>
            <a:r>
              <a:rPr lang="es-ES" sz="1000" dirty="0" smtClean="0"/>
              <a:t>Laboratorio externo</a:t>
            </a:r>
            <a:endParaRPr lang="es-ES" sz="1000" dirty="0"/>
          </a:p>
        </p:txBody>
      </p:sp>
      <p:sp>
        <p:nvSpPr>
          <p:cNvPr id="44" name="43 Rectángulo"/>
          <p:cNvSpPr/>
          <p:nvPr/>
        </p:nvSpPr>
        <p:spPr>
          <a:xfrm>
            <a:off x="3071810" y="988982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 smtClean="0"/>
              <a:t>Ruta 54 Km.5  - Juan </a:t>
            </a:r>
            <a:r>
              <a:rPr lang="es-ES" sz="800" dirty="0" err="1" smtClean="0"/>
              <a:t>Lacaze</a:t>
            </a:r>
            <a:r>
              <a:rPr lang="es-ES" sz="800" dirty="0" smtClean="0"/>
              <a:t> - Colonia – Uruguay</a:t>
            </a:r>
          </a:p>
          <a:p>
            <a:pPr algn="r"/>
            <a:r>
              <a:rPr lang="es-ES" sz="800" dirty="0" smtClean="0"/>
              <a:t>Convenio 826, Montevideo – Uruguay    Tel (598) 2208 8482</a:t>
            </a:r>
          </a:p>
          <a:p>
            <a:pPr algn="r"/>
            <a:r>
              <a:rPr lang="es-ES" sz="800" dirty="0" smtClean="0"/>
              <a:t>e-mail: comercialgranjapocha.com </a:t>
            </a:r>
          </a:p>
          <a:p>
            <a:pPr algn="r"/>
            <a:r>
              <a:rPr lang="es-ES" sz="800" dirty="0" smtClean="0"/>
              <a:t> web: </a:t>
            </a:r>
            <a:r>
              <a:rPr lang="es-ES" sz="800" dirty="0" smtClean="0">
                <a:hlinkClick r:id="rId3"/>
              </a:rPr>
              <a:t>http://www.colonialuruguay.com</a:t>
            </a:r>
            <a:endParaRPr lang="es-ES" sz="800" dirty="0" smtClean="0"/>
          </a:p>
          <a:p>
            <a:pPr algn="ctr"/>
            <a:endParaRPr lang="es-ES" sz="8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22" y="346040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489576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1 Título"/>
          <p:cNvSpPr txBox="1">
            <a:spLocks/>
          </p:cNvSpPr>
          <p:nvPr/>
        </p:nvSpPr>
        <p:spPr>
          <a:xfrm>
            <a:off x="0" y="7061212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>
                <a:latin typeface="+mj-lt"/>
                <a:ea typeface="+mj-ea"/>
                <a:cs typeface="+mj-cs"/>
              </a:rPr>
              <a:t>Acidez </a:t>
            </a:r>
            <a:r>
              <a:rPr lang="es-ES" sz="1000" dirty="0" smtClean="0">
                <a:latin typeface="+mj-lt"/>
                <a:ea typeface="+mj-ea"/>
                <a:cs typeface="+mj-cs"/>
              </a:rPr>
              <a:t>(</a:t>
            </a:r>
            <a:r>
              <a:rPr lang="es-ES" sz="1000" dirty="0" smtClean="0"/>
              <a:t>(°</a:t>
            </a:r>
            <a:r>
              <a:rPr lang="es-ES" sz="1000" dirty="0" smtClean="0">
                <a:latin typeface="+mj-lt"/>
                <a:ea typeface="+mj-ea"/>
                <a:cs typeface="+mj-cs"/>
              </a:rPr>
              <a:t>D)</a:t>
            </a:r>
            <a:endParaRPr lang="es-ES" sz="1000" dirty="0">
              <a:latin typeface="+mj-lt"/>
              <a:ea typeface="+mj-ea"/>
              <a:cs typeface="+mj-cs"/>
            </a:endParaRPr>
          </a:p>
          <a:p>
            <a:r>
              <a:rPr lang="es-ES" sz="1000" dirty="0">
                <a:latin typeface="+mj-lt"/>
                <a:ea typeface="+mj-ea"/>
                <a:cs typeface="+mj-cs"/>
              </a:rPr>
              <a:t>Materia grasa láctea (g/100g</a:t>
            </a:r>
            <a:r>
              <a:rPr lang="es-ES" sz="1000" dirty="0" smtClean="0">
                <a:latin typeface="+mj-lt"/>
                <a:ea typeface="+mj-ea"/>
                <a:cs typeface="+mj-cs"/>
              </a:rPr>
              <a:t>) </a:t>
            </a:r>
            <a:endParaRPr lang="es-ES" sz="1000" dirty="0">
              <a:latin typeface="+mj-lt"/>
              <a:ea typeface="+mj-ea"/>
              <a:cs typeface="+mj-cs"/>
            </a:endParaRPr>
          </a:p>
          <a:p>
            <a:r>
              <a:rPr lang="es-ES" sz="1000" dirty="0" smtClean="0"/>
              <a:t>Extracto seco no graso (%)</a:t>
            </a:r>
          </a:p>
          <a:p>
            <a:r>
              <a:rPr lang="es-ES" sz="1000" dirty="0" smtClean="0"/>
              <a:t>Descenso </a:t>
            </a:r>
            <a:r>
              <a:rPr lang="es-ES" sz="1000" dirty="0" err="1" smtClean="0"/>
              <a:t>crioscópico</a:t>
            </a:r>
            <a:r>
              <a:rPr lang="es-ES" sz="1000" dirty="0" smtClean="0"/>
              <a:t> (ºC)</a:t>
            </a:r>
          </a:p>
        </p:txBody>
      </p:sp>
      <p:sp>
        <p:nvSpPr>
          <p:cNvPr id="52" name="1 Título"/>
          <p:cNvSpPr txBox="1">
            <a:spLocks/>
          </p:cNvSpPr>
          <p:nvPr/>
        </p:nvSpPr>
        <p:spPr>
          <a:xfrm>
            <a:off x="2428868" y="7061212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>
                <a:latin typeface="+mj-lt"/>
                <a:ea typeface="+mj-ea"/>
                <a:cs typeface="+mj-cs"/>
              </a:rPr>
              <a:t>13-16</a:t>
            </a:r>
          </a:p>
          <a:p>
            <a:r>
              <a:rPr lang="es-ES" sz="1000" dirty="0" smtClean="0">
                <a:latin typeface="+mj-lt"/>
                <a:ea typeface="+mj-ea"/>
                <a:cs typeface="+mj-cs"/>
              </a:rPr>
              <a:t>&lt;0.5</a:t>
            </a:r>
            <a:endParaRPr lang="es-ES" sz="1000" dirty="0">
              <a:latin typeface="+mj-lt"/>
              <a:ea typeface="+mj-ea"/>
              <a:cs typeface="+mj-cs"/>
            </a:endParaRPr>
          </a:p>
          <a:p>
            <a:r>
              <a:rPr lang="es-ES" sz="1000" dirty="0" err="1" smtClean="0"/>
              <a:t>Mín</a:t>
            </a:r>
            <a:r>
              <a:rPr lang="es-ES" sz="1000" dirty="0" smtClean="0"/>
              <a:t> 8.5%</a:t>
            </a:r>
          </a:p>
          <a:p>
            <a:r>
              <a:rPr lang="es-ES" sz="1000" dirty="0" smtClean="0"/>
              <a:t>Máx. 0.510</a:t>
            </a:r>
          </a:p>
        </p:txBody>
      </p:sp>
      <p:sp>
        <p:nvSpPr>
          <p:cNvPr id="57" name="1 Título"/>
          <p:cNvSpPr txBox="1">
            <a:spLocks/>
          </p:cNvSpPr>
          <p:nvPr/>
        </p:nvSpPr>
        <p:spPr>
          <a:xfrm>
            <a:off x="3286124" y="7061212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/>
              <a:t>Valoración</a:t>
            </a:r>
          </a:p>
          <a:p>
            <a:r>
              <a:rPr lang="es-ES" sz="1000" dirty="0" err="1" smtClean="0"/>
              <a:t>butirometrico</a:t>
            </a:r>
            <a:endParaRPr lang="es-ES" sz="1000" dirty="0" smtClean="0"/>
          </a:p>
          <a:p>
            <a:r>
              <a:rPr lang="es-ES" sz="1000" dirty="0" smtClean="0"/>
              <a:t> </a:t>
            </a:r>
          </a:p>
          <a:p>
            <a:r>
              <a:rPr lang="es-ES" sz="1000" dirty="0" smtClean="0"/>
              <a:t> IR</a:t>
            </a:r>
          </a:p>
        </p:txBody>
      </p:sp>
      <p:sp>
        <p:nvSpPr>
          <p:cNvPr id="58" name="1 Título"/>
          <p:cNvSpPr txBox="1">
            <a:spLocks/>
          </p:cNvSpPr>
          <p:nvPr/>
        </p:nvSpPr>
        <p:spPr>
          <a:xfrm>
            <a:off x="4822017" y="7061212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14620" y="2703494"/>
            <a:ext cx="4320000" cy="246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5" name="1 Título"/>
          <p:cNvSpPr txBox="1">
            <a:spLocks/>
          </p:cNvSpPr>
          <p:nvPr/>
        </p:nvSpPr>
        <p:spPr>
          <a:xfrm>
            <a:off x="4822017" y="7061212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/>
              <a:t>Valoración</a:t>
            </a:r>
          </a:p>
          <a:p>
            <a:r>
              <a:rPr lang="es-ES" sz="1000" dirty="0" smtClean="0"/>
              <a:t>FIL 150:1991</a:t>
            </a:r>
          </a:p>
          <a:p>
            <a:r>
              <a:rPr lang="es-ES" sz="1000" dirty="0" smtClean="0"/>
              <a:t>FIL 116A:1987</a:t>
            </a:r>
          </a:p>
          <a:p>
            <a:r>
              <a:rPr lang="es-ES" sz="1000" dirty="0" smtClean="0"/>
              <a:t>FIL 393/2003</a:t>
            </a:r>
            <a:endParaRPr lang="es-E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304</Words>
  <Application>Microsoft Office PowerPoint</Application>
  <PresentationFormat>Personalizado</PresentationFormat>
  <Paragraphs>77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melissar</cp:lastModifiedBy>
  <cp:revision>81</cp:revision>
  <dcterms:created xsi:type="dcterms:W3CDTF">2016-02-29T16:33:20Z</dcterms:created>
  <dcterms:modified xsi:type="dcterms:W3CDTF">2016-04-30T16:56:22Z</dcterms:modified>
</cp:coreProperties>
</file>